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58" r:id="rId4"/>
    <p:sldId id="259" r:id="rId5"/>
    <p:sldId id="270" r:id="rId6"/>
    <p:sldId id="261" r:id="rId7"/>
    <p:sldId id="266" r:id="rId8"/>
    <p:sldId id="263" r:id="rId9"/>
    <p:sldId id="264" r:id="rId10"/>
    <p:sldId id="265" r:id="rId11"/>
    <p:sldId id="268"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3" d="100"/>
          <a:sy n="63" d="100"/>
        </p:scale>
        <p:origin x="-912"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E60B0D-637F-41A9-8E1D-304101E5B3A2}" type="datetimeFigureOut">
              <a:rPr lang="en-US" smtClean="0"/>
              <a:pPr/>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269FA-6E3E-48D2-84F6-5E986E30E3FE}" type="slidenum">
              <a:rPr lang="en-US" smtClean="0"/>
              <a:pPr/>
              <a:t>‹#›</a:t>
            </a:fld>
            <a:endParaRPr lang="en-US"/>
          </a:p>
        </p:txBody>
      </p:sp>
    </p:spTree>
    <p:extLst>
      <p:ext uri="{BB962C8B-B14F-4D97-AF65-F5344CB8AC3E}">
        <p14:creationId xmlns="" xmlns:p14="http://schemas.microsoft.com/office/powerpoint/2010/main" val="1450717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E60B0D-637F-41A9-8E1D-304101E5B3A2}" type="datetimeFigureOut">
              <a:rPr lang="en-US" smtClean="0"/>
              <a:pPr/>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269FA-6E3E-48D2-84F6-5E986E30E3FE}" type="slidenum">
              <a:rPr lang="en-US" smtClean="0"/>
              <a:pPr/>
              <a:t>‹#›</a:t>
            </a:fld>
            <a:endParaRPr lang="en-US"/>
          </a:p>
        </p:txBody>
      </p:sp>
    </p:spTree>
    <p:extLst>
      <p:ext uri="{BB962C8B-B14F-4D97-AF65-F5344CB8AC3E}">
        <p14:creationId xmlns="" xmlns:p14="http://schemas.microsoft.com/office/powerpoint/2010/main" val="2391976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E60B0D-637F-41A9-8E1D-304101E5B3A2}" type="datetimeFigureOut">
              <a:rPr lang="en-US" smtClean="0"/>
              <a:pPr/>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269FA-6E3E-48D2-84F6-5E986E30E3FE}" type="slidenum">
              <a:rPr lang="en-US" smtClean="0"/>
              <a:pPr/>
              <a:t>‹#›</a:t>
            </a:fld>
            <a:endParaRPr lang="en-US"/>
          </a:p>
        </p:txBody>
      </p:sp>
    </p:spTree>
    <p:extLst>
      <p:ext uri="{BB962C8B-B14F-4D97-AF65-F5344CB8AC3E}">
        <p14:creationId xmlns="" xmlns:p14="http://schemas.microsoft.com/office/powerpoint/2010/main" val="3957136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E60B0D-637F-41A9-8E1D-304101E5B3A2}" type="datetimeFigureOut">
              <a:rPr lang="en-US" smtClean="0"/>
              <a:pPr/>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269FA-6E3E-48D2-84F6-5E986E30E3FE}" type="slidenum">
              <a:rPr lang="en-US" smtClean="0"/>
              <a:pPr/>
              <a:t>‹#›</a:t>
            </a:fld>
            <a:endParaRPr lang="en-US"/>
          </a:p>
        </p:txBody>
      </p:sp>
    </p:spTree>
    <p:extLst>
      <p:ext uri="{BB962C8B-B14F-4D97-AF65-F5344CB8AC3E}">
        <p14:creationId xmlns="" xmlns:p14="http://schemas.microsoft.com/office/powerpoint/2010/main" val="2457638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E60B0D-637F-41A9-8E1D-304101E5B3A2}" type="datetimeFigureOut">
              <a:rPr lang="en-US" smtClean="0"/>
              <a:pPr/>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269FA-6E3E-48D2-84F6-5E986E30E3FE}" type="slidenum">
              <a:rPr lang="en-US" smtClean="0"/>
              <a:pPr/>
              <a:t>‹#›</a:t>
            </a:fld>
            <a:endParaRPr lang="en-US"/>
          </a:p>
        </p:txBody>
      </p:sp>
    </p:spTree>
    <p:extLst>
      <p:ext uri="{BB962C8B-B14F-4D97-AF65-F5344CB8AC3E}">
        <p14:creationId xmlns="" xmlns:p14="http://schemas.microsoft.com/office/powerpoint/2010/main" val="282197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E60B0D-637F-41A9-8E1D-304101E5B3A2}" type="datetimeFigureOut">
              <a:rPr lang="en-US" smtClean="0"/>
              <a:pPr/>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269FA-6E3E-48D2-84F6-5E986E30E3FE}" type="slidenum">
              <a:rPr lang="en-US" smtClean="0"/>
              <a:pPr/>
              <a:t>‹#›</a:t>
            </a:fld>
            <a:endParaRPr lang="en-US"/>
          </a:p>
        </p:txBody>
      </p:sp>
    </p:spTree>
    <p:extLst>
      <p:ext uri="{BB962C8B-B14F-4D97-AF65-F5344CB8AC3E}">
        <p14:creationId xmlns="" xmlns:p14="http://schemas.microsoft.com/office/powerpoint/2010/main" val="3733513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E60B0D-637F-41A9-8E1D-304101E5B3A2}" type="datetimeFigureOut">
              <a:rPr lang="en-US" smtClean="0"/>
              <a:pPr/>
              <a:t>5/15/2017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269FA-6E3E-48D2-84F6-5E986E30E3FE}" type="slidenum">
              <a:rPr lang="en-US" smtClean="0"/>
              <a:pPr/>
              <a:t>‹#›</a:t>
            </a:fld>
            <a:endParaRPr lang="en-US"/>
          </a:p>
        </p:txBody>
      </p:sp>
    </p:spTree>
    <p:extLst>
      <p:ext uri="{BB962C8B-B14F-4D97-AF65-F5344CB8AC3E}">
        <p14:creationId xmlns="" xmlns:p14="http://schemas.microsoft.com/office/powerpoint/2010/main" val="1257814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E60B0D-637F-41A9-8E1D-304101E5B3A2}" type="datetimeFigureOut">
              <a:rPr lang="en-US" smtClean="0"/>
              <a:pPr/>
              <a:t>5/15/2017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269FA-6E3E-48D2-84F6-5E986E30E3FE}" type="slidenum">
              <a:rPr lang="en-US" smtClean="0"/>
              <a:pPr/>
              <a:t>‹#›</a:t>
            </a:fld>
            <a:endParaRPr lang="en-US"/>
          </a:p>
        </p:txBody>
      </p:sp>
    </p:spTree>
    <p:extLst>
      <p:ext uri="{BB962C8B-B14F-4D97-AF65-F5344CB8AC3E}">
        <p14:creationId xmlns="" xmlns:p14="http://schemas.microsoft.com/office/powerpoint/2010/main" val="1402622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E60B0D-637F-41A9-8E1D-304101E5B3A2}" type="datetimeFigureOut">
              <a:rPr lang="en-US" smtClean="0"/>
              <a:pPr/>
              <a:t>5/15/2017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269FA-6E3E-48D2-84F6-5E986E30E3FE}" type="slidenum">
              <a:rPr lang="en-US" smtClean="0"/>
              <a:pPr/>
              <a:t>‹#›</a:t>
            </a:fld>
            <a:endParaRPr lang="en-US"/>
          </a:p>
        </p:txBody>
      </p:sp>
    </p:spTree>
    <p:extLst>
      <p:ext uri="{BB962C8B-B14F-4D97-AF65-F5344CB8AC3E}">
        <p14:creationId xmlns="" xmlns:p14="http://schemas.microsoft.com/office/powerpoint/2010/main" val="3386306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E60B0D-637F-41A9-8E1D-304101E5B3A2}" type="datetimeFigureOut">
              <a:rPr lang="en-US" smtClean="0"/>
              <a:pPr/>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269FA-6E3E-48D2-84F6-5E986E30E3FE}" type="slidenum">
              <a:rPr lang="en-US" smtClean="0"/>
              <a:pPr/>
              <a:t>‹#›</a:t>
            </a:fld>
            <a:endParaRPr lang="en-US"/>
          </a:p>
        </p:txBody>
      </p:sp>
    </p:spTree>
    <p:extLst>
      <p:ext uri="{BB962C8B-B14F-4D97-AF65-F5344CB8AC3E}">
        <p14:creationId xmlns="" xmlns:p14="http://schemas.microsoft.com/office/powerpoint/2010/main" val="3466205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E60B0D-637F-41A9-8E1D-304101E5B3A2}" type="datetimeFigureOut">
              <a:rPr lang="en-US" smtClean="0"/>
              <a:pPr/>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269FA-6E3E-48D2-84F6-5E986E30E3FE}" type="slidenum">
              <a:rPr lang="en-US" smtClean="0"/>
              <a:pPr/>
              <a:t>‹#›</a:t>
            </a:fld>
            <a:endParaRPr lang="en-US"/>
          </a:p>
        </p:txBody>
      </p:sp>
    </p:spTree>
    <p:extLst>
      <p:ext uri="{BB962C8B-B14F-4D97-AF65-F5344CB8AC3E}">
        <p14:creationId xmlns="" xmlns:p14="http://schemas.microsoft.com/office/powerpoint/2010/main" val="143597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60B0D-637F-41A9-8E1D-304101E5B3A2}" type="datetimeFigureOut">
              <a:rPr lang="en-US" smtClean="0"/>
              <a:pPr/>
              <a:t>5/15/2017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269FA-6E3E-48D2-84F6-5E986E30E3FE}" type="slidenum">
              <a:rPr lang="en-US" smtClean="0"/>
              <a:pPr/>
              <a:t>‹#›</a:t>
            </a:fld>
            <a:endParaRPr lang="en-US"/>
          </a:p>
        </p:txBody>
      </p:sp>
    </p:spTree>
    <p:extLst>
      <p:ext uri="{BB962C8B-B14F-4D97-AF65-F5344CB8AC3E}">
        <p14:creationId xmlns="" xmlns:p14="http://schemas.microsoft.com/office/powerpoint/2010/main" val="2909313336"/>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 y="3467338"/>
            <a:ext cx="12085320" cy="939641"/>
          </a:xfrm>
        </p:spPr>
        <p:txBody>
          <a:bodyPr>
            <a:normAutofit fontScale="90000"/>
          </a:bodyPr>
          <a:lstStyle/>
          <a:p>
            <a:pPr rtl="1"/>
            <a:r>
              <a:rPr lang="ar-LB" sz="4400" dirty="0" smtClean="0"/>
              <a:t/>
            </a:r>
            <a:br>
              <a:rPr lang="ar-LB" sz="4400" dirty="0" smtClean="0"/>
            </a:br>
            <a:r>
              <a:rPr lang="ar-LB" sz="4900" b="1" dirty="0" smtClean="0">
                <a:solidFill>
                  <a:schemeClr val="accent2">
                    <a:lumMod val="75000"/>
                  </a:schemeClr>
                </a:solidFill>
              </a:rPr>
              <a:t/>
            </a:r>
            <a:br>
              <a:rPr lang="ar-LB" sz="4900" b="1" dirty="0" smtClean="0">
                <a:solidFill>
                  <a:schemeClr val="accent2">
                    <a:lumMod val="75000"/>
                  </a:schemeClr>
                </a:solidFill>
              </a:rPr>
            </a:br>
            <a:r>
              <a:rPr lang="ar-LB" sz="4900" b="1" dirty="0" smtClean="0">
                <a:solidFill>
                  <a:schemeClr val="accent2">
                    <a:lumMod val="75000"/>
                  </a:schemeClr>
                </a:solidFill>
              </a:rPr>
              <a:t>«واقع التربية الأسرية في المناهج التعليمية» </a:t>
            </a:r>
            <a:r>
              <a:rPr lang="ar-LB" sz="4400" dirty="0" smtClean="0"/>
              <a:t/>
            </a:r>
            <a:br>
              <a:rPr lang="ar-LB" sz="4400" dirty="0" smtClean="0"/>
            </a:br>
            <a:endParaRPr lang="en-US" sz="4400" dirty="0"/>
          </a:p>
        </p:txBody>
      </p:sp>
      <p:sp>
        <p:nvSpPr>
          <p:cNvPr id="3" name="Subtitle 2"/>
          <p:cNvSpPr>
            <a:spLocks noGrp="1"/>
          </p:cNvSpPr>
          <p:nvPr>
            <p:ph type="subTitle" idx="1"/>
          </p:nvPr>
        </p:nvSpPr>
        <p:spPr>
          <a:xfrm>
            <a:off x="1226820" y="4922520"/>
            <a:ext cx="9738360" cy="2377440"/>
          </a:xfrm>
        </p:spPr>
        <p:txBody>
          <a:bodyPr/>
          <a:lstStyle/>
          <a:p>
            <a:pPr rtl="1"/>
            <a:r>
              <a:rPr lang="ar-LB" dirty="0" smtClean="0">
                <a:solidFill>
                  <a:schemeClr val="accent1">
                    <a:lumMod val="50000"/>
                  </a:schemeClr>
                </a:solidFill>
              </a:rPr>
              <a:t>إعداد : اميرة برغل</a:t>
            </a:r>
          </a:p>
          <a:p>
            <a:pPr rtl="1"/>
            <a:r>
              <a:rPr lang="ar-LB" dirty="0" smtClean="0">
                <a:solidFill>
                  <a:schemeClr val="accent1">
                    <a:lumMod val="50000"/>
                  </a:schemeClr>
                </a:solidFill>
              </a:rPr>
              <a:t>مديرة مركز سكن للإرشاد الأسري</a:t>
            </a:r>
          </a:p>
          <a:p>
            <a:pPr rtl="1"/>
            <a:r>
              <a:rPr lang="ar-LB" dirty="0" smtClean="0">
                <a:solidFill>
                  <a:schemeClr val="accent1">
                    <a:lumMod val="50000"/>
                  </a:schemeClr>
                </a:solidFill>
              </a:rPr>
              <a:t>مسؤولة ملف التربية الأسرية في مدارس المصطفى(ص)</a:t>
            </a:r>
          </a:p>
        </p:txBody>
      </p:sp>
      <p:sp>
        <p:nvSpPr>
          <p:cNvPr id="4" name="Rectangle 3"/>
          <p:cNvSpPr/>
          <p:nvPr/>
        </p:nvSpPr>
        <p:spPr>
          <a:xfrm>
            <a:off x="8930640" y="726757"/>
            <a:ext cx="3154680" cy="1706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LB" sz="2400" dirty="0" smtClean="0">
              <a:solidFill>
                <a:schemeClr val="tx1"/>
              </a:solidFill>
            </a:endParaRPr>
          </a:p>
        </p:txBody>
      </p:sp>
      <p:graphicFrame>
        <p:nvGraphicFramePr>
          <p:cNvPr id="5" name="Table 4"/>
          <p:cNvGraphicFramePr>
            <a:graphicFrameLocks noGrp="1"/>
          </p:cNvGraphicFramePr>
          <p:nvPr>
            <p:extLst>
              <p:ext uri="{D42A27DB-BD31-4B8C-83A1-F6EECF244321}">
                <p14:modId xmlns="" xmlns:p14="http://schemas.microsoft.com/office/powerpoint/2010/main" val="2704747584"/>
              </p:ext>
            </p:extLst>
          </p:nvPr>
        </p:nvGraphicFramePr>
        <p:xfrm>
          <a:off x="205740" y="330517"/>
          <a:ext cx="11673840" cy="2103120"/>
        </p:xfrm>
        <a:graphic>
          <a:graphicData uri="http://schemas.openxmlformats.org/drawingml/2006/table">
            <a:tbl>
              <a:tblPr firstRow="1" bandRow="1">
                <a:tableStyleId>{2D5ABB26-0587-4C30-8999-92F81FD0307C}</a:tableStyleId>
              </a:tblPr>
              <a:tblGrid>
                <a:gridCol w="3891280"/>
                <a:gridCol w="3804919"/>
                <a:gridCol w="3977641"/>
              </a:tblGrid>
              <a:tr h="370840">
                <a:tc>
                  <a:txBody>
                    <a:bodyPr/>
                    <a:lstStyle/>
                    <a:p>
                      <a:pPr algn="l"/>
                      <a:r>
                        <a:rPr lang="ar-LB" sz="2400" b="1" dirty="0" smtClean="0">
                          <a:solidFill>
                            <a:schemeClr val="accent1">
                              <a:lumMod val="50000"/>
                            </a:schemeClr>
                          </a:solidFill>
                        </a:rPr>
                        <a:t>ايار 2017</a:t>
                      </a:r>
                      <a:r>
                        <a:rPr lang="ar-LB" sz="2400" b="1" dirty="0" smtClean="0"/>
                        <a:t> </a:t>
                      </a:r>
                      <a:endParaRPr lang="en-US" sz="2400" b="1" dirty="0"/>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ar-LB" sz="2800" dirty="0" smtClean="0">
                          <a:solidFill>
                            <a:schemeClr val="accent1">
                              <a:lumMod val="50000"/>
                            </a:schemeClr>
                          </a:solidFill>
                        </a:rPr>
                        <a:t>باسمه تعالى </a:t>
                      </a:r>
                      <a:endParaRPr lang="en-US" sz="2800" dirty="0">
                        <a:solidFill>
                          <a:schemeClr val="accent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LB" sz="2400" u="none" strike="noStrike" kern="1200" cap="none" spc="0" normalizeH="0" baseline="0" noProof="0" dirty="0" smtClean="0">
                          <a:ln>
                            <a:noFill/>
                          </a:ln>
                          <a:solidFill>
                            <a:schemeClr val="accent1">
                              <a:lumMod val="50000"/>
                            </a:schemeClr>
                          </a:solidFill>
                          <a:effectLst/>
                          <a:uLnTx/>
                          <a:uFillTx/>
                        </a:rPr>
                        <a:t>مركز الأبحاث والدراسات التربوية </a:t>
                      </a:r>
                    </a:p>
                    <a:p>
                      <a:endParaRPr lang="en-US" dirty="0">
                        <a:solidFill>
                          <a:schemeClr val="accent1">
                            <a:lumMod val="50000"/>
                          </a:schemeClr>
                        </a:solidFill>
                      </a:endParaRP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en-US"/>
                    </a:p>
                  </a:txBody>
                  <a:tcP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endParaRPr lang="ar-LB" sz="3600" dirty="0" smtClean="0">
                        <a:solidFill>
                          <a:schemeClr val="accent1">
                            <a:lumMod val="50000"/>
                          </a:schemeClr>
                        </a:solidFill>
                        <a:cs typeface="+mj-cs"/>
                      </a:endParaRPr>
                    </a:p>
                    <a:p>
                      <a:pPr algn="ctr"/>
                      <a:r>
                        <a:rPr lang="ar-LB" sz="3600" dirty="0" smtClean="0">
                          <a:solidFill>
                            <a:schemeClr val="accent1">
                              <a:lumMod val="50000"/>
                            </a:schemeClr>
                          </a:solidFill>
                          <a:cs typeface="+mj-cs"/>
                        </a:rPr>
                        <a:t>مداخلة</a:t>
                      </a:r>
                      <a:r>
                        <a:rPr lang="ar-LB" sz="3600" baseline="0" dirty="0" smtClean="0">
                          <a:solidFill>
                            <a:schemeClr val="accent1">
                              <a:lumMod val="50000"/>
                            </a:schemeClr>
                          </a:solidFill>
                          <a:cs typeface="+mj-cs"/>
                        </a:rPr>
                        <a:t> بعنوان </a:t>
                      </a:r>
                      <a:endParaRPr lang="en-US" sz="3600" dirty="0">
                        <a:solidFill>
                          <a:schemeClr val="accent1">
                            <a:lumMod val="50000"/>
                          </a:schemeClr>
                        </a:solidFill>
                        <a:cs typeface="+mj-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LB" sz="2400" u="none" strike="noStrike" kern="1200" cap="none" spc="0" normalizeH="0" baseline="0" noProof="0" dirty="0" smtClean="0">
                          <a:ln>
                            <a:noFill/>
                          </a:ln>
                          <a:solidFill>
                            <a:schemeClr val="accent1">
                              <a:lumMod val="50000"/>
                            </a:schemeClr>
                          </a:solidFill>
                          <a:effectLst/>
                          <a:uLnTx/>
                          <a:uFillTx/>
                        </a:rPr>
                        <a:t>ندوة «التربية الأسرية والمناهج التعليمية في الرؤية الإسلامية»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LB" sz="1800" u="none" strike="noStrike" kern="1200" cap="none" spc="0" normalizeH="0" baseline="0" noProof="0" dirty="0" smtClean="0">
                          <a:ln>
                            <a:noFill/>
                          </a:ln>
                          <a:solidFill>
                            <a:schemeClr val="accent1">
                              <a:lumMod val="50000"/>
                            </a:schemeClr>
                          </a:solidFill>
                          <a:effectLst/>
                          <a:uLnTx/>
                          <a:uFillTx/>
                        </a:rPr>
                        <a:t>            </a:t>
                      </a:r>
                      <a:endParaRPr kumimoji="0" lang="en-US" sz="1800" u="none" strike="noStrike" kern="1200" cap="none" spc="0" normalizeH="0" baseline="0" noProof="0" dirty="0" smtClean="0">
                        <a:ln>
                          <a:noFill/>
                        </a:ln>
                        <a:solidFill>
                          <a:schemeClr val="accent1">
                            <a:lumMod val="50000"/>
                          </a:schemeClr>
                        </a:solidFill>
                        <a:effectLst/>
                        <a:uLnTx/>
                        <a:uFillTx/>
                      </a:endParaRPr>
                    </a:p>
                    <a:p>
                      <a:endParaRPr lang="en-US" dirty="0">
                        <a:solidFill>
                          <a:schemeClr val="accent1">
                            <a:lumMod val="50000"/>
                          </a:schemeClr>
                        </a:solidFill>
                      </a:endParaRP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bl>
          </a:graphicData>
        </a:graphic>
      </p:graphicFrame>
    </p:spTree>
    <p:extLst>
      <p:ext uri="{BB962C8B-B14F-4D97-AF65-F5344CB8AC3E}">
        <p14:creationId xmlns="" xmlns:p14="http://schemas.microsoft.com/office/powerpoint/2010/main" val="3163072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34439"/>
          </a:xfrm>
        </p:spPr>
        <p:txBody>
          <a:bodyPr>
            <a:normAutofit/>
          </a:bodyPr>
          <a:lstStyle/>
          <a:p>
            <a:pPr algn="ctr" rtl="1"/>
            <a:r>
              <a:rPr lang="ar-LB" sz="4000" b="1" dirty="0" smtClean="0">
                <a:solidFill>
                  <a:schemeClr val="accent2">
                    <a:lumMod val="75000"/>
                  </a:schemeClr>
                </a:solidFill>
              </a:rPr>
              <a:t>من التقرير الرسمي الجامع للتقريرين الدوريين الرابع والخامس</a:t>
            </a:r>
            <a:br>
              <a:rPr lang="ar-LB" sz="4000" b="1" dirty="0" smtClean="0">
                <a:solidFill>
                  <a:schemeClr val="accent2">
                    <a:lumMod val="75000"/>
                  </a:schemeClr>
                </a:solidFill>
              </a:rPr>
            </a:br>
            <a:r>
              <a:rPr lang="ar-LB" sz="4000" b="1" dirty="0" smtClean="0">
                <a:solidFill>
                  <a:schemeClr val="accent2">
                    <a:lumMod val="75000"/>
                  </a:schemeClr>
                </a:solidFill>
              </a:rPr>
              <a:t>حول اتفاقية القضاء على جميع اشكال التمييز ضد المرأة </a:t>
            </a:r>
            <a:endParaRPr lang="en-US" sz="4000" b="1" dirty="0">
              <a:solidFill>
                <a:schemeClr val="accent2">
                  <a:lumMod val="75000"/>
                </a:schemeClr>
              </a:solidFill>
            </a:endParaRPr>
          </a:p>
        </p:txBody>
      </p:sp>
      <p:sp>
        <p:nvSpPr>
          <p:cNvPr id="3" name="Content Placeholder 2"/>
          <p:cNvSpPr>
            <a:spLocks noGrp="1"/>
          </p:cNvSpPr>
          <p:nvPr>
            <p:ph idx="1"/>
          </p:nvPr>
        </p:nvSpPr>
        <p:spPr>
          <a:xfrm>
            <a:off x="0" y="1447800"/>
            <a:ext cx="12192000" cy="5181600"/>
          </a:xfrm>
        </p:spPr>
        <p:txBody>
          <a:bodyPr>
            <a:normAutofit lnSpcReduction="10000"/>
          </a:bodyPr>
          <a:lstStyle/>
          <a:p>
            <a:pPr algn="r" rtl="1">
              <a:buClr>
                <a:schemeClr val="accent2">
                  <a:lumMod val="75000"/>
                </a:schemeClr>
              </a:buClr>
            </a:pPr>
            <a:r>
              <a:rPr lang="ar-LB" dirty="0">
                <a:solidFill>
                  <a:schemeClr val="accent1">
                    <a:lumMod val="50000"/>
                  </a:schemeClr>
                </a:solidFill>
              </a:rPr>
              <a:t>«قامت اللجنة الأهلية لمتابعة قضايا المرأة بعد بكين بالتنسيق مع المركز التربوي للبحوث والإنماء بدراسة حول الصور النمطية للجنسين في الكتب المدرسية ورفعت توصيات لتنزيه الكتب من هذه الصور ، وكذلك توصيات حول طرائق التدريس ومنهجية التعاطي مع التلامذة من الجنسين»</a:t>
            </a:r>
          </a:p>
          <a:p>
            <a:pPr algn="r" rtl="1">
              <a:buClr>
                <a:schemeClr val="accent2">
                  <a:lumMod val="75000"/>
                </a:schemeClr>
              </a:buClr>
            </a:pPr>
            <a:r>
              <a:rPr lang="ar-LB" dirty="0" smtClean="0">
                <a:solidFill>
                  <a:schemeClr val="accent1">
                    <a:lumMod val="50000"/>
                  </a:schemeClr>
                </a:solidFill>
              </a:rPr>
              <a:t>«عمد المركز التربوي للبحوث والإنماء، وهو الجهة المسؤولة عن إعداد الكتب المدرسية وإعداد المعلمين، إلى مواصلة تطوير مضمون الكتب المدرسية لتنزيهها من الصور النمطية للجنسين ...ويتابع المركز بدقة مضمون الكتب المدرسية التي يوصي باعتمادها في المدارس اللبنانية كافة بهدف تطوير صورة المرأة ونشر ثقافة تربوية حساسة للنوع الإجتماعي ومتفقة مع مبدأ المساواة التامة بين الجنسين في الأدوار الإجتماعية...»</a:t>
            </a:r>
          </a:p>
          <a:p>
            <a:pPr algn="r" rtl="1">
              <a:buClr>
                <a:schemeClr val="accent2">
                  <a:lumMod val="75000"/>
                </a:schemeClr>
              </a:buClr>
            </a:pPr>
            <a:r>
              <a:rPr lang="ar-LB" dirty="0" smtClean="0">
                <a:solidFill>
                  <a:schemeClr val="accent1">
                    <a:lumMod val="50000"/>
                  </a:schemeClr>
                </a:solidFill>
              </a:rPr>
              <a:t>«كما تجدر الإشارة الى مبادرة وزير التربية والتعليم العالي في صيف 2013 المتمثلة بإصدار قرار أنشئت بموجبه لجنة تختص بمنظور النوع الإجتماعي بهدف إدماج هذا المنظور في السياسة العامة للوزارة (القرار رقم 810</a:t>
            </a:r>
            <a:r>
              <a:rPr lang="en-US" dirty="0" smtClean="0">
                <a:solidFill>
                  <a:schemeClr val="accent1">
                    <a:lumMod val="50000"/>
                  </a:schemeClr>
                </a:solidFill>
              </a:rPr>
              <a:t>/</a:t>
            </a:r>
            <a:r>
              <a:rPr lang="ar-LB" dirty="0" smtClean="0">
                <a:solidFill>
                  <a:schemeClr val="accent1">
                    <a:lumMod val="50000"/>
                  </a:schemeClr>
                </a:solidFill>
              </a:rPr>
              <a:t> م</a:t>
            </a:r>
            <a:r>
              <a:rPr lang="en-US" dirty="0" smtClean="0">
                <a:solidFill>
                  <a:schemeClr val="accent1">
                    <a:lumMod val="50000"/>
                  </a:schemeClr>
                </a:solidFill>
              </a:rPr>
              <a:t>/</a:t>
            </a:r>
            <a:r>
              <a:rPr lang="ar-LB" dirty="0" smtClean="0">
                <a:solidFill>
                  <a:schemeClr val="accent1">
                    <a:lumMod val="50000"/>
                  </a:schemeClr>
                </a:solidFill>
              </a:rPr>
              <a:t> 2013 ).فهذا القرار هو مؤشر على تغيير بدأ يحصل في الموقف إزاء إشكالية النوع الإجتماعي على مستوى القيادات السياسية...»</a:t>
            </a:r>
          </a:p>
          <a:p>
            <a:pPr marL="0" indent="0" algn="r" rtl="1">
              <a:buNone/>
            </a:pPr>
            <a:r>
              <a:rPr lang="ar-LB" dirty="0">
                <a:solidFill>
                  <a:schemeClr val="accent1">
                    <a:lumMod val="50000"/>
                  </a:schemeClr>
                </a:solidFill>
              </a:rPr>
              <a:t> </a:t>
            </a:r>
            <a:r>
              <a:rPr lang="ar-LB" dirty="0" smtClean="0">
                <a:solidFill>
                  <a:schemeClr val="accent1">
                    <a:lumMod val="50000"/>
                  </a:schemeClr>
                </a:solidFill>
              </a:rPr>
              <a:t>                                                                     الموقع الإلكتروني </a:t>
            </a:r>
            <a:r>
              <a:rPr lang="en-US" dirty="0" smtClean="0">
                <a:solidFill>
                  <a:schemeClr val="accent1">
                    <a:lumMod val="50000"/>
                  </a:schemeClr>
                </a:solidFill>
              </a:rPr>
              <a:t>www.nclw.org.lb</a:t>
            </a:r>
            <a:endParaRPr lang="en-US" dirty="0">
              <a:solidFill>
                <a:schemeClr val="accent1">
                  <a:lumMod val="50000"/>
                </a:schemeClr>
              </a:solidFill>
            </a:endParaRPr>
          </a:p>
        </p:txBody>
      </p:sp>
    </p:spTree>
    <p:extLst>
      <p:ext uri="{BB962C8B-B14F-4D97-AF65-F5344CB8AC3E}">
        <p14:creationId xmlns="" xmlns:p14="http://schemas.microsoft.com/office/powerpoint/2010/main" val="4027227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LB" b="1" dirty="0" smtClean="0">
                <a:solidFill>
                  <a:schemeClr val="accent2">
                    <a:lumMod val="75000"/>
                  </a:schemeClr>
                </a:solidFill>
              </a:rPr>
              <a:t>شبكة ضباط</a:t>
            </a:r>
            <a:r>
              <a:rPr lang="en-US" b="1" dirty="0" smtClean="0">
                <a:solidFill>
                  <a:schemeClr val="accent2">
                    <a:lumMod val="75000"/>
                  </a:schemeClr>
                </a:solidFill>
              </a:rPr>
              <a:t>/</a:t>
            </a:r>
            <a:r>
              <a:rPr lang="ar-LB" b="1" dirty="0" smtClean="0">
                <a:solidFill>
                  <a:schemeClr val="accent2">
                    <a:lumMod val="75000"/>
                  </a:schemeClr>
                </a:solidFill>
              </a:rPr>
              <a:t> ضابطات الإرتكازالجندري!!! </a:t>
            </a:r>
            <a:endParaRPr lang="en-US" b="1" dirty="0">
              <a:solidFill>
                <a:schemeClr val="accent2">
                  <a:lumMod val="75000"/>
                </a:schemeClr>
              </a:solidFill>
            </a:endParaRPr>
          </a:p>
        </p:txBody>
      </p:sp>
      <p:sp>
        <p:nvSpPr>
          <p:cNvPr id="3" name="Content Placeholder 2"/>
          <p:cNvSpPr>
            <a:spLocks noGrp="1"/>
          </p:cNvSpPr>
          <p:nvPr>
            <p:ph idx="1"/>
          </p:nvPr>
        </p:nvSpPr>
        <p:spPr>
          <a:xfrm>
            <a:off x="377371" y="1886857"/>
            <a:ext cx="11379200" cy="4702628"/>
          </a:xfrm>
        </p:spPr>
        <p:txBody>
          <a:bodyPr/>
          <a:lstStyle/>
          <a:p>
            <a:pPr algn="r" rtl="1">
              <a:buClr>
                <a:schemeClr val="accent2">
                  <a:lumMod val="75000"/>
                </a:schemeClr>
              </a:buClr>
            </a:pPr>
            <a:r>
              <a:rPr lang="ar-LB" dirty="0" smtClean="0">
                <a:solidFill>
                  <a:schemeClr val="accent1">
                    <a:lumMod val="50000"/>
                  </a:schemeClr>
                </a:solidFill>
              </a:rPr>
              <a:t>قامت الهيئة الوطنية لشؤون المرأة اللبنانية ، بناءً على التعميم الذي أصدرته رئاسة مجلس الوزراء بتاريخ 19</a:t>
            </a:r>
            <a:r>
              <a:rPr lang="en-US" dirty="0" smtClean="0">
                <a:solidFill>
                  <a:schemeClr val="accent1">
                    <a:lumMod val="50000"/>
                  </a:schemeClr>
                </a:solidFill>
              </a:rPr>
              <a:t>/</a:t>
            </a:r>
            <a:r>
              <a:rPr lang="ar-LB" dirty="0" smtClean="0">
                <a:solidFill>
                  <a:schemeClr val="accent1">
                    <a:lumMod val="50000"/>
                  </a:schemeClr>
                </a:solidFill>
              </a:rPr>
              <a:t> 10</a:t>
            </a:r>
            <a:r>
              <a:rPr lang="en-US" dirty="0" smtClean="0">
                <a:solidFill>
                  <a:schemeClr val="accent1">
                    <a:lumMod val="50000"/>
                  </a:schemeClr>
                </a:solidFill>
              </a:rPr>
              <a:t>/</a:t>
            </a:r>
            <a:r>
              <a:rPr lang="ar-LB" dirty="0" smtClean="0">
                <a:solidFill>
                  <a:schemeClr val="accent1">
                    <a:lumMod val="50000"/>
                  </a:schemeClr>
                </a:solidFill>
              </a:rPr>
              <a:t> 2009 ، بالتواصل مع كافة الإدارات العامة والوزارات لتعيين ضباط ارتكاز جندري من بين موظفيها من أجل تفعيل التعاون بين الهيئة والإدارات الرسمية وبغية السعي الى تضمين قضايا الجندر في السياسات العامة للإدارات الرسمية . وقد بلغ عدد ضباط الارتكاز 40 ضابطة</a:t>
            </a:r>
          </a:p>
          <a:p>
            <a:pPr algn="r" rtl="1">
              <a:buClr>
                <a:schemeClr val="accent2">
                  <a:lumMod val="75000"/>
                </a:schemeClr>
              </a:buClr>
            </a:pPr>
            <a:r>
              <a:rPr lang="ar-LB" dirty="0" smtClean="0">
                <a:solidFill>
                  <a:schemeClr val="accent1">
                    <a:lumMod val="50000"/>
                  </a:schemeClr>
                </a:solidFill>
              </a:rPr>
              <a:t>أنشأت الهيئة ،من بين اعضائها ، لجنة خاصة لمتابعة التواصل والتنسيق مع ضباط </a:t>
            </a:r>
            <a:r>
              <a:rPr lang="en-US" dirty="0" smtClean="0">
                <a:solidFill>
                  <a:schemeClr val="accent1">
                    <a:lumMod val="50000"/>
                  </a:schemeClr>
                </a:solidFill>
              </a:rPr>
              <a:t>/</a:t>
            </a:r>
            <a:r>
              <a:rPr lang="ar-LB" dirty="0" smtClean="0">
                <a:solidFill>
                  <a:schemeClr val="accent1">
                    <a:lumMod val="50000"/>
                  </a:schemeClr>
                </a:solidFill>
              </a:rPr>
              <a:t> ضابطات الإرتكاز الجندري </a:t>
            </a:r>
          </a:p>
          <a:p>
            <a:pPr algn="r" rtl="1">
              <a:buClr>
                <a:schemeClr val="accent2">
                  <a:lumMod val="75000"/>
                </a:schemeClr>
              </a:buClr>
            </a:pPr>
            <a:r>
              <a:rPr lang="ar-LB" dirty="0" smtClean="0">
                <a:solidFill>
                  <a:schemeClr val="accent1">
                    <a:lumMod val="50000"/>
                  </a:schemeClr>
                </a:solidFill>
              </a:rPr>
              <a:t>ترصد الهيئة ،بدعم من البرنامج الإنمائي للأمم المتحدة للمساعدات الإنمائية </a:t>
            </a:r>
            <a:r>
              <a:rPr lang="en-US" dirty="0" smtClean="0">
                <a:solidFill>
                  <a:schemeClr val="accent1">
                    <a:lumMod val="50000"/>
                  </a:schemeClr>
                </a:solidFill>
              </a:rPr>
              <a:t>UNDAF</a:t>
            </a:r>
            <a:r>
              <a:rPr lang="ar-LB" dirty="0" smtClean="0">
                <a:solidFill>
                  <a:schemeClr val="accent1">
                    <a:lumMod val="50000"/>
                  </a:schemeClr>
                </a:solidFill>
              </a:rPr>
              <a:t> ، متطلبات تفعيل التعاون مع الإدارات الرسمية بواسطة ضباط الإرتكاز الجندري.</a:t>
            </a:r>
          </a:p>
          <a:p>
            <a:pPr algn="r" rtl="1">
              <a:buClr>
                <a:schemeClr val="accent2">
                  <a:lumMod val="75000"/>
                </a:schemeClr>
              </a:buClr>
            </a:pPr>
            <a:r>
              <a:rPr lang="ar-LB" dirty="0" smtClean="0">
                <a:solidFill>
                  <a:schemeClr val="accent1">
                    <a:lumMod val="50000"/>
                  </a:schemeClr>
                </a:solidFill>
              </a:rPr>
              <a:t>تنظم الهيئة دورات تدريبية لضباط الإرتكاز الجندري من أجل تمكينهم من تحديد مواقع التمييز ضد المرأة في النصوص وفي الممارسات</a:t>
            </a:r>
            <a:endParaRPr lang="en-US" dirty="0">
              <a:solidFill>
                <a:schemeClr val="accent1">
                  <a:lumMod val="50000"/>
                </a:schemeClr>
              </a:solidFill>
            </a:endParaRPr>
          </a:p>
        </p:txBody>
      </p:sp>
    </p:spTree>
    <p:extLst>
      <p:ext uri="{BB962C8B-B14F-4D97-AF65-F5344CB8AC3E}">
        <p14:creationId xmlns="" xmlns:p14="http://schemas.microsoft.com/office/powerpoint/2010/main" val="3997282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LB"/>
          </a:p>
        </p:txBody>
      </p:sp>
      <p:pic>
        <p:nvPicPr>
          <p:cNvPr id="4" name="Content Placeholder 3"/>
          <p:cNvPicPr>
            <a:picLocks noGrp="1" noChangeAspect="1"/>
          </p:cNvPicPr>
          <p:nvPr>
            <p:ph idx="1"/>
          </p:nvPr>
        </p:nvPicPr>
        <p:blipFill>
          <a:blip r:embed="rId2" cstate="print"/>
          <a:stretch>
            <a:fillRect/>
          </a:stretch>
        </p:blipFill>
        <p:spPr>
          <a:xfrm>
            <a:off x="206991" y="177421"/>
            <a:ext cx="11778018" cy="6550926"/>
          </a:xfrm>
          <a:prstGeom prst="rect">
            <a:avLst/>
          </a:prstGeom>
        </p:spPr>
      </p:pic>
    </p:spTree>
    <p:extLst>
      <p:ext uri="{BB962C8B-B14F-4D97-AF65-F5344CB8AC3E}">
        <p14:creationId xmlns="" xmlns:p14="http://schemas.microsoft.com/office/powerpoint/2010/main" val="2002957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LB" sz="6000" b="1" dirty="0" smtClean="0">
                <a:solidFill>
                  <a:schemeClr val="accent2">
                    <a:lumMod val="75000"/>
                  </a:schemeClr>
                </a:solidFill>
              </a:rPr>
              <a:t>مدخل</a:t>
            </a:r>
            <a:endParaRPr lang="en-US" sz="6000" b="1" dirty="0">
              <a:solidFill>
                <a:schemeClr val="accent2">
                  <a:lumMod val="75000"/>
                </a:schemeClr>
              </a:solidFill>
            </a:endParaRPr>
          </a:p>
        </p:txBody>
      </p:sp>
      <p:sp>
        <p:nvSpPr>
          <p:cNvPr id="3" name="Content Placeholder 2"/>
          <p:cNvSpPr>
            <a:spLocks noGrp="1"/>
          </p:cNvSpPr>
          <p:nvPr>
            <p:ph idx="1"/>
          </p:nvPr>
        </p:nvSpPr>
        <p:spPr>
          <a:xfrm>
            <a:off x="245660" y="1825624"/>
            <a:ext cx="11750722" cy="4803775"/>
          </a:xfrm>
        </p:spPr>
        <p:txBody>
          <a:bodyPr>
            <a:normAutofit/>
          </a:bodyPr>
          <a:lstStyle/>
          <a:p>
            <a:pPr algn="r" rtl="1">
              <a:buClr>
                <a:schemeClr val="accent2">
                  <a:lumMod val="75000"/>
                </a:schemeClr>
              </a:buClr>
            </a:pPr>
            <a:r>
              <a:rPr lang="ar-LB" sz="3200" dirty="0" smtClean="0">
                <a:solidFill>
                  <a:schemeClr val="accent1">
                    <a:lumMod val="50000"/>
                  </a:schemeClr>
                </a:solidFill>
              </a:rPr>
              <a:t>لا يوجد مادة تحت عنوان «تربية أسرية» في المناهج التعليمية في لبنان</a:t>
            </a:r>
          </a:p>
          <a:p>
            <a:pPr algn="r" rtl="1">
              <a:buClr>
                <a:schemeClr val="accent2">
                  <a:lumMod val="75000"/>
                </a:schemeClr>
              </a:buClr>
            </a:pPr>
            <a:r>
              <a:rPr lang="ar-LB" sz="3200" dirty="0" smtClean="0">
                <a:solidFill>
                  <a:schemeClr val="accent1">
                    <a:lumMod val="50000"/>
                  </a:schemeClr>
                </a:solidFill>
              </a:rPr>
              <a:t>يوجد دروس حول الأسرة تحت عناوين مختلفة تغطي بعض مطالب التربية الأسرية</a:t>
            </a:r>
          </a:p>
          <a:p>
            <a:pPr algn="r" rtl="1">
              <a:buClr>
                <a:schemeClr val="accent2">
                  <a:lumMod val="75000"/>
                </a:schemeClr>
              </a:buClr>
            </a:pPr>
            <a:r>
              <a:rPr lang="ar-LB" sz="3200" dirty="0" smtClean="0">
                <a:solidFill>
                  <a:schemeClr val="accent1">
                    <a:lumMod val="50000"/>
                  </a:schemeClr>
                </a:solidFill>
              </a:rPr>
              <a:t>العناويين المتعلقة بالأسرة تتواجد بشكل أساسي في مواد:</a:t>
            </a:r>
          </a:p>
          <a:p>
            <a:pPr marL="0" indent="0" algn="r" rtl="1">
              <a:buClr>
                <a:schemeClr val="accent2">
                  <a:lumMod val="75000"/>
                </a:schemeClr>
              </a:buClr>
              <a:buNone/>
            </a:pPr>
            <a:r>
              <a:rPr lang="ar-LB" sz="3200" dirty="0">
                <a:solidFill>
                  <a:schemeClr val="accent1">
                    <a:lumMod val="50000"/>
                  </a:schemeClr>
                </a:solidFill>
              </a:rPr>
              <a:t> </a:t>
            </a:r>
            <a:r>
              <a:rPr lang="ar-LB" sz="3200" dirty="0" smtClean="0">
                <a:solidFill>
                  <a:schemeClr val="accent1">
                    <a:lumMod val="50000"/>
                  </a:schemeClr>
                </a:solidFill>
              </a:rPr>
              <a:t> اللغات – التربية الوطنية – التربية الدينية – علم الإجتماع</a:t>
            </a:r>
          </a:p>
          <a:p>
            <a:pPr algn="r" rtl="1">
              <a:buClr>
                <a:schemeClr val="accent2">
                  <a:lumMod val="75000"/>
                </a:schemeClr>
              </a:buClr>
            </a:pPr>
            <a:r>
              <a:rPr lang="ar-LB" sz="3200" dirty="0" smtClean="0">
                <a:solidFill>
                  <a:schemeClr val="accent1">
                    <a:lumMod val="50000"/>
                  </a:schemeClr>
                </a:solidFill>
              </a:rPr>
              <a:t>بعض المطالب المتعلقة بالتربية الجنسية تتواجد في مادتي :</a:t>
            </a:r>
          </a:p>
          <a:p>
            <a:pPr marL="0" indent="0" algn="r" rtl="1">
              <a:buClr>
                <a:schemeClr val="accent2">
                  <a:lumMod val="75000"/>
                </a:schemeClr>
              </a:buClr>
              <a:buNone/>
            </a:pPr>
            <a:r>
              <a:rPr lang="ar-LB" sz="3200" dirty="0">
                <a:solidFill>
                  <a:schemeClr val="accent1">
                    <a:lumMod val="50000"/>
                  </a:schemeClr>
                </a:solidFill>
              </a:rPr>
              <a:t> </a:t>
            </a:r>
            <a:r>
              <a:rPr lang="ar-LB" sz="3200" dirty="0" smtClean="0">
                <a:solidFill>
                  <a:schemeClr val="accent1">
                    <a:lumMod val="50000"/>
                  </a:schemeClr>
                </a:solidFill>
              </a:rPr>
              <a:t>  العلوم – التربية الدينية</a:t>
            </a:r>
          </a:p>
          <a:p>
            <a:pPr algn="r" rtl="1">
              <a:buClr>
                <a:schemeClr val="accent2">
                  <a:lumMod val="75000"/>
                </a:schemeClr>
              </a:buClr>
            </a:pPr>
            <a:r>
              <a:rPr lang="ar-LB" sz="3200" dirty="0" smtClean="0">
                <a:solidFill>
                  <a:schemeClr val="accent1">
                    <a:lumMod val="50000"/>
                  </a:schemeClr>
                </a:solidFill>
              </a:rPr>
              <a:t>في عام 2009 وضع مركز البحوث والانماء مخطط تعليمي (من صف 1 أ وحتى صف 3 ث) تحت عنوان: «الصحة الإنجابية من منظور النوع الإجتماعي» ولكنه لم يطبق بشكل رسمي حتى الآن </a:t>
            </a:r>
          </a:p>
          <a:p>
            <a:pPr marL="0" indent="0" algn="r" rtl="1">
              <a:buNone/>
            </a:pPr>
            <a:endParaRPr lang="ar-LB" dirty="0" smtClean="0"/>
          </a:p>
          <a:p>
            <a:pPr algn="r" rtl="1"/>
            <a:endParaRPr lang="en-US" dirty="0"/>
          </a:p>
        </p:txBody>
      </p:sp>
    </p:spTree>
    <p:extLst>
      <p:ext uri="{BB962C8B-B14F-4D97-AF65-F5344CB8AC3E}">
        <p14:creationId xmlns="" xmlns:p14="http://schemas.microsoft.com/office/powerpoint/2010/main" val="166988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 y="1"/>
            <a:ext cx="12024360" cy="1356359"/>
          </a:xfrm>
        </p:spPr>
        <p:txBody>
          <a:bodyPr>
            <a:normAutofit/>
          </a:bodyPr>
          <a:lstStyle/>
          <a:p>
            <a:pPr algn="ctr" rtl="1"/>
            <a:r>
              <a:rPr lang="ar-LB" sz="4000" dirty="0" smtClean="0">
                <a:solidFill>
                  <a:schemeClr val="accent1">
                    <a:lumMod val="50000"/>
                  </a:schemeClr>
                </a:solidFill>
              </a:rPr>
              <a:t>مسح للعناويين المتعلقة بالأسرة في مادتي التربية الوطنية وعلم الإجتماع</a:t>
            </a:r>
            <a:r>
              <a:rPr lang="ar-LB" sz="4000" dirty="0" smtClean="0"/>
              <a:t/>
            </a:r>
            <a:br>
              <a:rPr lang="ar-LB" sz="4000" dirty="0" smtClean="0"/>
            </a:br>
            <a:r>
              <a:rPr lang="ar-LB" sz="3600" b="1" dirty="0" smtClean="0">
                <a:solidFill>
                  <a:schemeClr val="accent2">
                    <a:lumMod val="75000"/>
                  </a:schemeClr>
                </a:solidFill>
              </a:rPr>
              <a:t>أولاً : علم الإجتماع</a:t>
            </a:r>
            <a:endParaRPr lang="en-US" sz="36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902370354"/>
              </p:ext>
            </p:extLst>
          </p:nvPr>
        </p:nvGraphicFramePr>
        <p:xfrm>
          <a:off x="-1" y="1356359"/>
          <a:ext cx="12192000" cy="5501643"/>
        </p:xfrm>
        <a:graphic>
          <a:graphicData uri="http://schemas.openxmlformats.org/drawingml/2006/table">
            <a:tbl>
              <a:tblPr firstRow="1" bandRow="1">
                <a:tableStyleId>{5C22544A-7EE6-4342-B048-85BDC9FD1C3A}</a:tableStyleId>
              </a:tblPr>
              <a:tblGrid>
                <a:gridCol w="2438400"/>
                <a:gridCol w="2438400"/>
                <a:gridCol w="2438400"/>
                <a:gridCol w="2438400"/>
                <a:gridCol w="2438400"/>
              </a:tblGrid>
              <a:tr h="1488679">
                <a:tc>
                  <a:txBody>
                    <a:bodyPr/>
                    <a:lstStyle/>
                    <a:p>
                      <a:pPr algn="ctr" rtl="1"/>
                      <a:endParaRPr lang="ar-LB" sz="2800" dirty="0" smtClean="0"/>
                    </a:p>
                    <a:p>
                      <a:pPr algn="ctr" rtl="1"/>
                      <a:r>
                        <a:rPr lang="ar-LB" sz="2800" dirty="0" smtClean="0"/>
                        <a:t>دروس حول الأسرة</a:t>
                      </a:r>
                    </a:p>
                    <a:p>
                      <a:pPr algn="ctr" rtl="1"/>
                      <a:r>
                        <a:rPr lang="ar-LB" sz="2800" dirty="0" smtClean="0"/>
                        <a:t>بعنوان غير مباشر</a:t>
                      </a:r>
                      <a:endParaRPr lang="en-US" sz="2800" dirty="0"/>
                    </a:p>
                  </a:txBody>
                  <a:tcPr/>
                </a:tc>
                <a:tc>
                  <a:txBody>
                    <a:bodyPr/>
                    <a:lstStyle/>
                    <a:p>
                      <a:pPr algn="ctr" rtl="1"/>
                      <a:endParaRPr lang="ar-LB" sz="2800" dirty="0" smtClean="0"/>
                    </a:p>
                    <a:p>
                      <a:pPr algn="ctr" rtl="1"/>
                      <a:r>
                        <a:rPr lang="ar-LB" sz="2800" dirty="0" smtClean="0"/>
                        <a:t>دروس حول</a:t>
                      </a:r>
                      <a:r>
                        <a:rPr lang="ar-LB" sz="2800" baseline="0" dirty="0" smtClean="0"/>
                        <a:t> الاسرة</a:t>
                      </a:r>
                    </a:p>
                    <a:p>
                      <a:pPr algn="ctr" rtl="1"/>
                      <a:r>
                        <a:rPr lang="ar-LB" sz="2800" baseline="0" dirty="0" smtClean="0"/>
                        <a:t>بعنوان مباشر</a:t>
                      </a:r>
                      <a:endParaRPr lang="en-US" sz="2800" dirty="0"/>
                    </a:p>
                  </a:txBody>
                  <a:tcPr/>
                </a:tc>
                <a:tc>
                  <a:txBody>
                    <a:bodyPr/>
                    <a:lstStyle/>
                    <a:p>
                      <a:pPr algn="ctr" rtl="1"/>
                      <a:endParaRPr lang="ar-LB" sz="3600" dirty="0" smtClean="0"/>
                    </a:p>
                    <a:p>
                      <a:pPr algn="ctr" rtl="1"/>
                      <a:r>
                        <a:rPr lang="ar-LB" sz="3600" dirty="0" smtClean="0"/>
                        <a:t>عدد الدروس</a:t>
                      </a:r>
                      <a:endParaRPr lang="en-US" sz="3600" dirty="0"/>
                    </a:p>
                  </a:txBody>
                  <a:tcPr/>
                </a:tc>
                <a:tc>
                  <a:txBody>
                    <a:bodyPr/>
                    <a:lstStyle/>
                    <a:p>
                      <a:pPr algn="ctr" rtl="1"/>
                      <a:endParaRPr lang="ar-LB" sz="3600" dirty="0" smtClean="0"/>
                    </a:p>
                    <a:p>
                      <a:pPr algn="ctr" rtl="1"/>
                      <a:r>
                        <a:rPr lang="ar-LB" sz="3600" dirty="0" smtClean="0"/>
                        <a:t>المحاور</a:t>
                      </a:r>
                      <a:endParaRPr lang="en-US" sz="3600" dirty="0"/>
                    </a:p>
                  </a:txBody>
                  <a:tcPr/>
                </a:tc>
                <a:tc>
                  <a:txBody>
                    <a:bodyPr/>
                    <a:lstStyle/>
                    <a:p>
                      <a:endParaRPr lang="ar-LB" dirty="0" smtClean="0"/>
                    </a:p>
                    <a:p>
                      <a:pPr algn="ctr" rtl="1"/>
                      <a:r>
                        <a:rPr lang="ar-LB" sz="3200" dirty="0" smtClean="0"/>
                        <a:t>الصف</a:t>
                      </a:r>
                    </a:p>
                  </a:txBody>
                  <a:tcPr/>
                </a:tc>
              </a:tr>
              <a:tr h="1003241">
                <a:tc>
                  <a:txBody>
                    <a:bodyPr/>
                    <a:lstStyle/>
                    <a:p>
                      <a:pPr algn="ctr" rtl="1"/>
                      <a:endParaRPr lang="ar-LB" sz="2800" dirty="0" smtClean="0"/>
                    </a:p>
                    <a:p>
                      <a:pPr algn="ctr" rtl="1"/>
                      <a:r>
                        <a:rPr lang="ar-LB" sz="2800" dirty="0" smtClean="0"/>
                        <a:t>0</a:t>
                      </a:r>
                    </a:p>
                  </a:txBody>
                  <a:tcPr/>
                </a:tc>
                <a:tc>
                  <a:txBody>
                    <a:bodyPr/>
                    <a:lstStyle/>
                    <a:p>
                      <a:pPr algn="ctr" rtl="1"/>
                      <a:endParaRPr lang="ar-LB" sz="2800" dirty="0" smtClean="0"/>
                    </a:p>
                    <a:p>
                      <a:pPr algn="ctr" rtl="1"/>
                      <a:r>
                        <a:rPr lang="ar-LB" sz="2800" dirty="0" smtClean="0"/>
                        <a:t>2</a:t>
                      </a:r>
                      <a:endParaRPr lang="en-US" sz="2800" dirty="0"/>
                    </a:p>
                  </a:txBody>
                  <a:tcPr/>
                </a:tc>
                <a:tc>
                  <a:txBody>
                    <a:bodyPr/>
                    <a:lstStyle/>
                    <a:p>
                      <a:pPr algn="ctr" rtl="1"/>
                      <a:endParaRPr lang="ar-LB" sz="2800" dirty="0" smtClean="0"/>
                    </a:p>
                    <a:p>
                      <a:pPr algn="ctr" rtl="1"/>
                      <a:r>
                        <a:rPr lang="ar-LB" sz="2800" dirty="0" smtClean="0"/>
                        <a:t>20</a:t>
                      </a:r>
                      <a:endParaRPr lang="en-US" sz="2800" dirty="0"/>
                    </a:p>
                  </a:txBody>
                  <a:tcPr/>
                </a:tc>
                <a:tc>
                  <a:txBody>
                    <a:bodyPr/>
                    <a:lstStyle/>
                    <a:p>
                      <a:pPr algn="ctr" rtl="1"/>
                      <a:endParaRPr lang="ar-LB" sz="2800" dirty="0" smtClean="0"/>
                    </a:p>
                    <a:p>
                      <a:pPr algn="ctr" rtl="1"/>
                      <a:r>
                        <a:rPr lang="ar-LB" sz="2800" dirty="0" smtClean="0"/>
                        <a:t>5</a:t>
                      </a:r>
                      <a:endParaRPr lang="en-US" sz="2800" dirty="0"/>
                    </a:p>
                  </a:txBody>
                  <a:tcPr/>
                </a:tc>
                <a:tc>
                  <a:txBody>
                    <a:bodyPr/>
                    <a:lstStyle/>
                    <a:p>
                      <a:pPr algn="ctr" rtl="1"/>
                      <a:endParaRPr lang="ar-LB" sz="2800" dirty="0" smtClean="0"/>
                    </a:p>
                    <a:p>
                      <a:pPr algn="ctr" rtl="1"/>
                      <a:r>
                        <a:rPr lang="ar-LB" sz="2800" dirty="0" smtClean="0"/>
                        <a:t>1</a:t>
                      </a:r>
                      <a:r>
                        <a:rPr lang="ar-LB" sz="2800" baseline="0" dirty="0" smtClean="0"/>
                        <a:t> ث</a:t>
                      </a:r>
                      <a:endParaRPr lang="en-US" sz="2800" dirty="0"/>
                    </a:p>
                  </a:txBody>
                  <a:tcPr/>
                </a:tc>
              </a:tr>
              <a:tr h="1003241">
                <a:tc>
                  <a:txBody>
                    <a:bodyPr/>
                    <a:lstStyle/>
                    <a:p>
                      <a:pPr algn="ctr" rtl="1"/>
                      <a:endParaRPr lang="ar-LB" sz="2800" dirty="0" smtClean="0"/>
                    </a:p>
                    <a:p>
                      <a:pPr algn="ctr" rtl="1"/>
                      <a:r>
                        <a:rPr lang="ar-LB" sz="2800" dirty="0" smtClean="0"/>
                        <a:t>2</a:t>
                      </a:r>
                      <a:endParaRPr lang="en-US" sz="2800" dirty="0"/>
                    </a:p>
                  </a:txBody>
                  <a:tcPr/>
                </a:tc>
                <a:tc>
                  <a:txBody>
                    <a:bodyPr/>
                    <a:lstStyle/>
                    <a:p>
                      <a:pPr algn="ctr" rtl="1"/>
                      <a:endParaRPr lang="ar-LB" sz="2800" dirty="0" smtClean="0"/>
                    </a:p>
                    <a:p>
                      <a:pPr algn="ctr" rtl="1"/>
                      <a:r>
                        <a:rPr lang="ar-LB" sz="2800" dirty="0" smtClean="0"/>
                        <a:t>0</a:t>
                      </a:r>
                      <a:endParaRPr lang="en-US" sz="2800" dirty="0"/>
                    </a:p>
                  </a:txBody>
                  <a:tcPr/>
                </a:tc>
                <a:tc>
                  <a:txBody>
                    <a:bodyPr/>
                    <a:lstStyle/>
                    <a:p>
                      <a:pPr algn="ctr" rtl="1"/>
                      <a:endParaRPr lang="ar-LB" sz="2800" dirty="0" smtClean="0"/>
                    </a:p>
                    <a:p>
                      <a:pPr algn="ctr" rtl="1"/>
                      <a:r>
                        <a:rPr lang="ar-LB" sz="2800" dirty="0" smtClean="0"/>
                        <a:t>21</a:t>
                      </a:r>
                      <a:endParaRPr lang="en-US" sz="2800" dirty="0"/>
                    </a:p>
                  </a:txBody>
                  <a:tcPr/>
                </a:tc>
                <a:tc>
                  <a:txBody>
                    <a:bodyPr/>
                    <a:lstStyle/>
                    <a:p>
                      <a:pPr algn="ctr" rtl="1"/>
                      <a:endParaRPr lang="ar-LB" sz="2800" dirty="0" smtClean="0"/>
                    </a:p>
                    <a:p>
                      <a:pPr algn="ctr" rtl="1"/>
                      <a:r>
                        <a:rPr lang="ar-LB" sz="2800" dirty="0" smtClean="0"/>
                        <a:t>4</a:t>
                      </a:r>
                      <a:endParaRPr lang="en-US" sz="2800" dirty="0"/>
                    </a:p>
                  </a:txBody>
                  <a:tcPr/>
                </a:tc>
                <a:tc>
                  <a:txBody>
                    <a:bodyPr/>
                    <a:lstStyle/>
                    <a:p>
                      <a:pPr algn="ctr" rtl="1"/>
                      <a:endParaRPr lang="ar-LB" sz="2800" dirty="0" smtClean="0"/>
                    </a:p>
                    <a:p>
                      <a:pPr algn="ctr" rtl="1"/>
                      <a:r>
                        <a:rPr lang="ar-LB" sz="2800" dirty="0" smtClean="0"/>
                        <a:t>2 ث</a:t>
                      </a:r>
                      <a:endParaRPr lang="en-US" sz="2800" dirty="0"/>
                    </a:p>
                  </a:txBody>
                  <a:tcPr/>
                </a:tc>
              </a:tr>
              <a:tr h="1003241">
                <a:tc>
                  <a:txBody>
                    <a:bodyPr/>
                    <a:lstStyle/>
                    <a:p>
                      <a:pPr algn="ctr" rtl="1"/>
                      <a:endParaRPr lang="ar-LB" sz="2800" dirty="0" smtClean="0"/>
                    </a:p>
                    <a:p>
                      <a:pPr algn="ctr" rtl="1"/>
                      <a:r>
                        <a:rPr lang="ar-LB" sz="2800" dirty="0" smtClean="0"/>
                        <a:t>2</a:t>
                      </a:r>
                      <a:endParaRPr lang="en-US" sz="2800" dirty="0"/>
                    </a:p>
                  </a:txBody>
                  <a:tcPr/>
                </a:tc>
                <a:tc>
                  <a:txBody>
                    <a:bodyPr/>
                    <a:lstStyle/>
                    <a:p>
                      <a:pPr algn="ctr" rtl="1"/>
                      <a:endParaRPr lang="ar-LB" sz="2800" dirty="0" smtClean="0"/>
                    </a:p>
                    <a:p>
                      <a:pPr algn="ctr" rtl="1"/>
                      <a:r>
                        <a:rPr lang="ar-LB" sz="2800" dirty="0" smtClean="0"/>
                        <a:t>2</a:t>
                      </a:r>
                      <a:endParaRPr lang="en-US" sz="2800" dirty="0"/>
                    </a:p>
                  </a:txBody>
                  <a:tcPr/>
                </a:tc>
                <a:tc>
                  <a:txBody>
                    <a:bodyPr/>
                    <a:lstStyle/>
                    <a:p>
                      <a:pPr algn="ctr" rtl="1"/>
                      <a:endParaRPr lang="ar-LB" sz="2800" dirty="0" smtClean="0"/>
                    </a:p>
                    <a:p>
                      <a:pPr algn="ctr" rtl="1"/>
                      <a:r>
                        <a:rPr lang="ar-LB" sz="2800" dirty="0" smtClean="0"/>
                        <a:t>41</a:t>
                      </a:r>
                      <a:endParaRPr lang="en-US" sz="2800" dirty="0"/>
                    </a:p>
                  </a:txBody>
                  <a:tcPr/>
                </a:tc>
                <a:tc>
                  <a:txBody>
                    <a:bodyPr/>
                    <a:lstStyle/>
                    <a:p>
                      <a:pPr algn="ctr" rtl="1"/>
                      <a:endParaRPr lang="ar-LB" sz="2800" dirty="0" smtClean="0"/>
                    </a:p>
                    <a:p>
                      <a:pPr algn="ctr" rtl="1"/>
                      <a:r>
                        <a:rPr lang="ar-LB" sz="2800" dirty="0" smtClean="0"/>
                        <a:t>9</a:t>
                      </a:r>
                      <a:endParaRPr lang="en-US" sz="2800" dirty="0"/>
                    </a:p>
                  </a:txBody>
                  <a:tcPr/>
                </a:tc>
                <a:tc>
                  <a:txBody>
                    <a:bodyPr/>
                    <a:lstStyle/>
                    <a:p>
                      <a:pPr algn="ctr" rtl="1"/>
                      <a:endParaRPr lang="ar-LB" sz="2800" dirty="0" smtClean="0"/>
                    </a:p>
                    <a:p>
                      <a:pPr algn="ctr" rtl="1"/>
                      <a:r>
                        <a:rPr lang="ar-LB" sz="2800" dirty="0" smtClean="0"/>
                        <a:t>1</a:t>
                      </a:r>
                      <a:r>
                        <a:rPr lang="ar-LB" sz="2800" baseline="0" dirty="0" smtClean="0"/>
                        <a:t> + 2 ث</a:t>
                      </a:r>
                      <a:endParaRPr lang="en-US" sz="2800" dirty="0"/>
                    </a:p>
                  </a:txBody>
                  <a:tcPr/>
                </a:tc>
              </a:tr>
              <a:tr h="1003241">
                <a:tc>
                  <a:txBody>
                    <a:bodyPr/>
                    <a:lstStyle/>
                    <a:p>
                      <a:pPr algn="ctr" rtl="1"/>
                      <a:endParaRPr lang="ar-LB" sz="2800" dirty="0" smtClean="0"/>
                    </a:p>
                    <a:p>
                      <a:pPr algn="ctr" rtl="1"/>
                      <a:r>
                        <a:rPr lang="ar-LB" sz="2800" dirty="0" smtClean="0"/>
                        <a:t>5%</a:t>
                      </a:r>
                      <a:endParaRPr lang="en-US" sz="2800" dirty="0"/>
                    </a:p>
                  </a:txBody>
                  <a:tcPr/>
                </a:tc>
                <a:tc>
                  <a:txBody>
                    <a:bodyPr/>
                    <a:lstStyle/>
                    <a:p>
                      <a:pPr algn="ctr" rtl="1"/>
                      <a:endParaRPr lang="ar-LB" sz="2800" dirty="0" smtClean="0"/>
                    </a:p>
                    <a:p>
                      <a:pPr algn="ctr" rtl="1"/>
                      <a:r>
                        <a:rPr lang="ar-LB" sz="2800" dirty="0" smtClean="0"/>
                        <a:t>5%</a:t>
                      </a:r>
                      <a:endParaRPr lang="en-US" sz="2800" dirty="0"/>
                    </a:p>
                  </a:txBody>
                  <a:tcPr/>
                </a:tc>
                <a:tc>
                  <a:txBody>
                    <a:bodyPr/>
                    <a:lstStyle/>
                    <a:p>
                      <a:pPr algn="ctr" rtl="1"/>
                      <a:endParaRPr lang="ar-LB" sz="2800" dirty="0" smtClean="0"/>
                    </a:p>
                    <a:p>
                      <a:pPr algn="ctr" rtl="1"/>
                      <a:r>
                        <a:rPr lang="ar-LB" sz="2800" dirty="0" smtClean="0"/>
                        <a:t>100%</a:t>
                      </a:r>
                      <a:endParaRPr lang="en-US" sz="2800" dirty="0"/>
                    </a:p>
                  </a:txBody>
                  <a:tcPr/>
                </a:tc>
                <a:tc>
                  <a:txBody>
                    <a:bodyPr/>
                    <a:lstStyle/>
                    <a:p>
                      <a:endParaRPr lang="en-US"/>
                    </a:p>
                  </a:txBody>
                  <a:tcPr/>
                </a:tc>
                <a:tc>
                  <a:txBody>
                    <a:bodyPr/>
                    <a:lstStyle/>
                    <a:p>
                      <a:pPr algn="ctr" rtl="1"/>
                      <a:endParaRPr lang="ar-LB" sz="2800" dirty="0" smtClean="0"/>
                    </a:p>
                    <a:p>
                      <a:pPr algn="ctr" rtl="1"/>
                      <a:r>
                        <a:rPr lang="ar-LB" sz="2800" dirty="0" smtClean="0"/>
                        <a:t>النسبة</a:t>
                      </a:r>
                      <a:endParaRPr lang="en-US" sz="2800" dirty="0"/>
                    </a:p>
                  </a:txBody>
                  <a:tcPr/>
                </a:tc>
              </a:tr>
            </a:tbl>
          </a:graphicData>
        </a:graphic>
      </p:graphicFrame>
      <p:cxnSp>
        <p:nvCxnSpPr>
          <p:cNvPr id="6" name="Straight Connector 5"/>
          <p:cNvCxnSpPr/>
          <p:nvPr/>
        </p:nvCxnSpPr>
        <p:spPr>
          <a:xfrm flipH="1">
            <a:off x="9616440" y="1828800"/>
            <a:ext cx="2286000" cy="8686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73781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 y="1"/>
            <a:ext cx="11902440" cy="1463040"/>
          </a:xfrm>
        </p:spPr>
        <p:txBody>
          <a:bodyPr>
            <a:normAutofit fontScale="90000"/>
          </a:bodyPr>
          <a:lstStyle/>
          <a:p>
            <a:pPr algn="ctr" rtl="1"/>
            <a:r>
              <a:rPr lang="ar-LB" dirty="0" smtClean="0">
                <a:solidFill>
                  <a:schemeClr val="accent1">
                    <a:lumMod val="50000"/>
                  </a:schemeClr>
                </a:solidFill>
              </a:rPr>
              <a:t>مسح للعناويين المتعلقة بالأسرة في مادتي التربية الوطنية وعلم الإجتماع</a:t>
            </a:r>
            <a:r>
              <a:rPr lang="ar-LB" dirty="0" smtClean="0"/>
              <a:t/>
            </a:r>
            <a:br>
              <a:rPr lang="ar-LB" dirty="0" smtClean="0"/>
            </a:br>
            <a:r>
              <a:rPr lang="ar-LB" sz="4000" b="1" dirty="0" smtClean="0">
                <a:solidFill>
                  <a:schemeClr val="accent2">
                    <a:lumMod val="75000"/>
                  </a:schemeClr>
                </a:solidFill>
              </a:rPr>
              <a:t>ثانيأً : التربية الوطنية</a:t>
            </a:r>
            <a:endParaRPr lang="en-US"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037913731"/>
              </p:ext>
            </p:extLst>
          </p:nvPr>
        </p:nvGraphicFramePr>
        <p:xfrm>
          <a:off x="-1" y="1584960"/>
          <a:ext cx="12192000" cy="5273039"/>
        </p:xfrm>
        <a:graphic>
          <a:graphicData uri="http://schemas.openxmlformats.org/drawingml/2006/table">
            <a:tbl>
              <a:tblPr firstRow="1" bandRow="1">
                <a:tableStyleId>{5C22544A-7EE6-4342-B048-85BDC9FD1C3A}</a:tableStyleId>
              </a:tblPr>
              <a:tblGrid>
                <a:gridCol w="3048000"/>
                <a:gridCol w="3048000"/>
                <a:gridCol w="3048000"/>
                <a:gridCol w="3048000"/>
              </a:tblGrid>
              <a:tr h="714423">
                <a:tc>
                  <a:txBody>
                    <a:bodyPr/>
                    <a:lstStyle/>
                    <a:p>
                      <a:pPr algn="ctr" rtl="1"/>
                      <a:r>
                        <a:rPr lang="ar-LB" sz="2000" dirty="0" smtClean="0"/>
                        <a:t>محاور تحتوي</a:t>
                      </a:r>
                      <a:r>
                        <a:rPr lang="ar-LB" sz="2000" baseline="0" dirty="0" smtClean="0"/>
                        <a:t> دروس حول الأسرة</a:t>
                      </a:r>
                      <a:endParaRPr lang="en-US" sz="2000" dirty="0"/>
                    </a:p>
                  </a:txBody>
                  <a:tcPr/>
                </a:tc>
                <a:tc>
                  <a:txBody>
                    <a:bodyPr/>
                    <a:lstStyle/>
                    <a:p>
                      <a:pPr algn="ctr" rtl="1"/>
                      <a:r>
                        <a:rPr lang="ar-LB" sz="2000" dirty="0" smtClean="0"/>
                        <a:t>عدد المحاور حول الأسرة</a:t>
                      </a:r>
                      <a:endParaRPr lang="en-US" sz="2000" dirty="0"/>
                    </a:p>
                  </a:txBody>
                  <a:tcPr/>
                </a:tc>
                <a:tc>
                  <a:txBody>
                    <a:bodyPr/>
                    <a:lstStyle/>
                    <a:p>
                      <a:pPr algn="ctr" rtl="1"/>
                      <a:r>
                        <a:rPr lang="ar-LB" sz="2400" dirty="0" smtClean="0"/>
                        <a:t>المحاور</a:t>
                      </a:r>
                      <a:endParaRPr lang="en-US" sz="2400" dirty="0"/>
                    </a:p>
                  </a:txBody>
                  <a:tcPr/>
                </a:tc>
                <a:tc>
                  <a:txBody>
                    <a:bodyPr/>
                    <a:lstStyle/>
                    <a:p>
                      <a:pPr algn="ctr" rtl="1"/>
                      <a:r>
                        <a:rPr lang="ar-LB" sz="2400" dirty="0" smtClean="0"/>
                        <a:t>الصف</a:t>
                      </a:r>
                      <a:endParaRPr lang="en-US" sz="2400" dirty="0"/>
                    </a:p>
                  </a:txBody>
                  <a:tcPr/>
                </a:tc>
              </a:tr>
              <a:tr h="569827">
                <a:tc>
                  <a:txBody>
                    <a:bodyPr/>
                    <a:lstStyle/>
                    <a:p>
                      <a:pPr algn="ctr" rtl="1"/>
                      <a:r>
                        <a:rPr lang="ar-LB" sz="2000" dirty="0" smtClean="0"/>
                        <a:t>0</a:t>
                      </a:r>
                      <a:endParaRPr lang="en-US" sz="2000" dirty="0"/>
                    </a:p>
                  </a:txBody>
                  <a:tcPr/>
                </a:tc>
                <a:tc>
                  <a:txBody>
                    <a:bodyPr/>
                    <a:lstStyle/>
                    <a:p>
                      <a:pPr algn="ctr" rtl="1"/>
                      <a:r>
                        <a:rPr lang="ar-LB" sz="2000" dirty="0" smtClean="0"/>
                        <a:t>1</a:t>
                      </a:r>
                      <a:endParaRPr lang="en-US" sz="2000" dirty="0"/>
                    </a:p>
                  </a:txBody>
                  <a:tcPr/>
                </a:tc>
                <a:tc>
                  <a:txBody>
                    <a:bodyPr/>
                    <a:lstStyle/>
                    <a:p>
                      <a:pPr algn="ctr" rtl="1"/>
                      <a:r>
                        <a:rPr lang="ar-LB" sz="2000" dirty="0" smtClean="0"/>
                        <a:t>6</a:t>
                      </a:r>
                      <a:endParaRPr lang="en-US" sz="2000" dirty="0"/>
                    </a:p>
                  </a:txBody>
                  <a:tcPr/>
                </a:tc>
                <a:tc>
                  <a:txBody>
                    <a:bodyPr/>
                    <a:lstStyle/>
                    <a:p>
                      <a:pPr algn="ctr" rtl="1"/>
                      <a:r>
                        <a:rPr lang="ar-LB" sz="2000" dirty="0" smtClean="0"/>
                        <a:t>1</a:t>
                      </a:r>
                      <a:r>
                        <a:rPr lang="ar-LB" sz="2000" baseline="0" dirty="0" smtClean="0"/>
                        <a:t> أ</a:t>
                      </a:r>
                      <a:endParaRPr lang="ar-LB" sz="2000" dirty="0" smtClean="0"/>
                    </a:p>
                  </a:txBody>
                  <a:tcPr/>
                </a:tc>
              </a:tr>
              <a:tr h="569827">
                <a:tc>
                  <a:txBody>
                    <a:bodyPr/>
                    <a:lstStyle/>
                    <a:p>
                      <a:pPr algn="ctr" rtl="1"/>
                      <a:r>
                        <a:rPr lang="ar-LB" sz="2000" dirty="0" smtClean="0"/>
                        <a:t>1</a:t>
                      </a:r>
                      <a:endParaRPr lang="en-US" sz="2000" dirty="0"/>
                    </a:p>
                  </a:txBody>
                  <a:tcPr/>
                </a:tc>
                <a:tc>
                  <a:txBody>
                    <a:bodyPr/>
                    <a:lstStyle/>
                    <a:p>
                      <a:pPr algn="ctr" rtl="1"/>
                      <a:r>
                        <a:rPr lang="ar-LB" sz="2000" dirty="0" smtClean="0"/>
                        <a:t>0</a:t>
                      </a:r>
                      <a:endParaRPr lang="en-US" sz="2000" dirty="0"/>
                    </a:p>
                  </a:txBody>
                  <a:tcPr/>
                </a:tc>
                <a:tc>
                  <a:txBody>
                    <a:bodyPr/>
                    <a:lstStyle/>
                    <a:p>
                      <a:pPr algn="ctr" rtl="1"/>
                      <a:r>
                        <a:rPr lang="ar-LB" sz="2000" dirty="0" smtClean="0"/>
                        <a:t>6</a:t>
                      </a:r>
                      <a:endParaRPr lang="en-US" sz="2000" dirty="0"/>
                    </a:p>
                  </a:txBody>
                  <a:tcPr/>
                </a:tc>
                <a:tc>
                  <a:txBody>
                    <a:bodyPr/>
                    <a:lstStyle/>
                    <a:p>
                      <a:pPr algn="ctr" rtl="1"/>
                      <a:r>
                        <a:rPr lang="ar-LB" sz="2000" dirty="0" smtClean="0"/>
                        <a:t>2 أ</a:t>
                      </a:r>
                      <a:endParaRPr lang="en-US" sz="2000" dirty="0"/>
                    </a:p>
                  </a:txBody>
                  <a:tcPr/>
                </a:tc>
              </a:tr>
              <a:tr h="569827">
                <a:tc>
                  <a:txBody>
                    <a:bodyPr/>
                    <a:lstStyle/>
                    <a:p>
                      <a:pPr algn="ctr" rtl="1"/>
                      <a:r>
                        <a:rPr lang="ar-LB" sz="2000" dirty="0" smtClean="0"/>
                        <a:t>0</a:t>
                      </a:r>
                      <a:endParaRPr lang="en-US" sz="2000" dirty="0"/>
                    </a:p>
                  </a:txBody>
                  <a:tcPr/>
                </a:tc>
                <a:tc>
                  <a:txBody>
                    <a:bodyPr/>
                    <a:lstStyle/>
                    <a:p>
                      <a:pPr algn="ctr" rtl="1"/>
                      <a:r>
                        <a:rPr lang="ar-LB" sz="2000" dirty="0" smtClean="0"/>
                        <a:t>0</a:t>
                      </a:r>
                      <a:endParaRPr lang="en-US" sz="2000" dirty="0"/>
                    </a:p>
                  </a:txBody>
                  <a:tcPr/>
                </a:tc>
                <a:tc>
                  <a:txBody>
                    <a:bodyPr/>
                    <a:lstStyle/>
                    <a:p>
                      <a:pPr algn="ctr" rtl="1"/>
                      <a:r>
                        <a:rPr lang="ar-LB" sz="2000" dirty="0" smtClean="0"/>
                        <a:t>7</a:t>
                      </a:r>
                      <a:endParaRPr lang="en-US" sz="2000" dirty="0"/>
                    </a:p>
                  </a:txBody>
                  <a:tcPr/>
                </a:tc>
                <a:tc>
                  <a:txBody>
                    <a:bodyPr/>
                    <a:lstStyle/>
                    <a:p>
                      <a:pPr algn="ctr" rtl="1"/>
                      <a:r>
                        <a:rPr lang="ar-LB" sz="2000" dirty="0" smtClean="0"/>
                        <a:t>3 أ</a:t>
                      </a:r>
                      <a:endParaRPr lang="en-US" sz="2000" dirty="0"/>
                    </a:p>
                  </a:txBody>
                  <a:tcPr/>
                </a:tc>
              </a:tr>
              <a:tr h="569827">
                <a:tc>
                  <a:txBody>
                    <a:bodyPr/>
                    <a:lstStyle/>
                    <a:p>
                      <a:pPr algn="ctr" rtl="1"/>
                      <a:r>
                        <a:rPr lang="ar-LB" sz="2000" dirty="0" smtClean="0"/>
                        <a:t>0</a:t>
                      </a:r>
                      <a:endParaRPr lang="en-US" sz="2000" dirty="0"/>
                    </a:p>
                  </a:txBody>
                  <a:tcPr/>
                </a:tc>
                <a:tc>
                  <a:txBody>
                    <a:bodyPr/>
                    <a:lstStyle/>
                    <a:p>
                      <a:pPr algn="ctr" rtl="1"/>
                      <a:r>
                        <a:rPr lang="ar-LB" sz="2000" dirty="0" smtClean="0"/>
                        <a:t>1</a:t>
                      </a:r>
                      <a:endParaRPr lang="en-US" sz="2000" dirty="0"/>
                    </a:p>
                  </a:txBody>
                  <a:tcPr/>
                </a:tc>
                <a:tc>
                  <a:txBody>
                    <a:bodyPr/>
                    <a:lstStyle/>
                    <a:p>
                      <a:pPr algn="ctr" rtl="1"/>
                      <a:r>
                        <a:rPr lang="ar-LB" sz="2000" dirty="0" smtClean="0"/>
                        <a:t>6</a:t>
                      </a:r>
                      <a:endParaRPr lang="en-US" sz="2000" dirty="0"/>
                    </a:p>
                  </a:txBody>
                  <a:tcPr/>
                </a:tc>
                <a:tc>
                  <a:txBody>
                    <a:bodyPr/>
                    <a:lstStyle/>
                    <a:p>
                      <a:pPr algn="ctr" rtl="1"/>
                      <a:r>
                        <a:rPr lang="ar-LB" sz="2000" dirty="0" smtClean="0"/>
                        <a:t>4 أ</a:t>
                      </a:r>
                      <a:endParaRPr lang="en-US" sz="2000" dirty="0"/>
                    </a:p>
                  </a:txBody>
                  <a:tcPr/>
                </a:tc>
              </a:tr>
              <a:tr h="569827">
                <a:tc>
                  <a:txBody>
                    <a:bodyPr/>
                    <a:lstStyle/>
                    <a:p>
                      <a:pPr algn="ctr" rtl="1"/>
                      <a:r>
                        <a:rPr lang="ar-LB" sz="2000" dirty="0" smtClean="0"/>
                        <a:t>1</a:t>
                      </a:r>
                      <a:endParaRPr lang="en-US" sz="2000" dirty="0"/>
                    </a:p>
                  </a:txBody>
                  <a:tcPr/>
                </a:tc>
                <a:tc>
                  <a:txBody>
                    <a:bodyPr/>
                    <a:lstStyle/>
                    <a:p>
                      <a:pPr algn="ctr" rtl="1"/>
                      <a:r>
                        <a:rPr lang="ar-LB" sz="2000" dirty="0" smtClean="0"/>
                        <a:t>0</a:t>
                      </a:r>
                      <a:endParaRPr lang="en-US" sz="2000" dirty="0"/>
                    </a:p>
                  </a:txBody>
                  <a:tcPr/>
                </a:tc>
                <a:tc>
                  <a:txBody>
                    <a:bodyPr/>
                    <a:lstStyle/>
                    <a:p>
                      <a:pPr algn="ctr" rtl="1"/>
                      <a:r>
                        <a:rPr lang="ar-LB" sz="2000" dirty="0" smtClean="0"/>
                        <a:t>5</a:t>
                      </a:r>
                      <a:endParaRPr lang="en-US" sz="2000" dirty="0"/>
                    </a:p>
                  </a:txBody>
                  <a:tcPr/>
                </a:tc>
                <a:tc>
                  <a:txBody>
                    <a:bodyPr/>
                    <a:lstStyle/>
                    <a:p>
                      <a:pPr algn="ctr" rtl="1"/>
                      <a:r>
                        <a:rPr lang="ar-LB" sz="2000" dirty="0" smtClean="0"/>
                        <a:t>5 أ</a:t>
                      </a:r>
                      <a:endParaRPr lang="en-US" sz="2000" dirty="0"/>
                    </a:p>
                  </a:txBody>
                  <a:tcPr/>
                </a:tc>
              </a:tr>
              <a:tr h="569827">
                <a:tc>
                  <a:txBody>
                    <a:bodyPr/>
                    <a:lstStyle/>
                    <a:p>
                      <a:pPr algn="ctr" rtl="1"/>
                      <a:r>
                        <a:rPr lang="ar-LB" sz="2000" dirty="0" smtClean="0"/>
                        <a:t>0</a:t>
                      </a:r>
                      <a:endParaRPr lang="en-US" sz="2000" dirty="0"/>
                    </a:p>
                  </a:txBody>
                  <a:tcPr/>
                </a:tc>
                <a:tc>
                  <a:txBody>
                    <a:bodyPr/>
                    <a:lstStyle/>
                    <a:p>
                      <a:pPr algn="ctr" rtl="1"/>
                      <a:r>
                        <a:rPr lang="ar-LB" sz="2000" dirty="0" smtClean="0"/>
                        <a:t>0</a:t>
                      </a:r>
                      <a:endParaRPr lang="en-US" sz="2000" dirty="0"/>
                    </a:p>
                  </a:txBody>
                  <a:tcPr/>
                </a:tc>
                <a:tc>
                  <a:txBody>
                    <a:bodyPr/>
                    <a:lstStyle/>
                    <a:p>
                      <a:pPr algn="ctr" rtl="1"/>
                      <a:r>
                        <a:rPr lang="ar-LB" sz="2000" dirty="0" smtClean="0"/>
                        <a:t>7</a:t>
                      </a:r>
                      <a:endParaRPr lang="en-US" sz="2000" dirty="0"/>
                    </a:p>
                  </a:txBody>
                  <a:tcPr/>
                </a:tc>
                <a:tc>
                  <a:txBody>
                    <a:bodyPr/>
                    <a:lstStyle/>
                    <a:p>
                      <a:pPr algn="ctr" rtl="1"/>
                      <a:r>
                        <a:rPr lang="ar-LB" sz="2000" dirty="0" smtClean="0"/>
                        <a:t>6 أ</a:t>
                      </a:r>
                      <a:endParaRPr lang="en-US" sz="2000" dirty="0"/>
                    </a:p>
                  </a:txBody>
                  <a:tcPr/>
                </a:tc>
              </a:tr>
              <a:tr h="569827">
                <a:tc>
                  <a:txBody>
                    <a:bodyPr/>
                    <a:lstStyle/>
                    <a:p>
                      <a:pPr algn="ctr" rtl="1"/>
                      <a:r>
                        <a:rPr lang="ar-LB" sz="2000" dirty="0" smtClean="0"/>
                        <a:t>2</a:t>
                      </a:r>
                      <a:endParaRPr lang="en-US" sz="2000" dirty="0"/>
                    </a:p>
                  </a:txBody>
                  <a:tcPr/>
                </a:tc>
                <a:tc>
                  <a:txBody>
                    <a:bodyPr/>
                    <a:lstStyle/>
                    <a:p>
                      <a:pPr algn="ctr" rtl="1"/>
                      <a:r>
                        <a:rPr lang="ar-LB" sz="2000" dirty="0" smtClean="0"/>
                        <a:t>2</a:t>
                      </a:r>
                      <a:endParaRPr lang="en-US" sz="2000" dirty="0"/>
                    </a:p>
                  </a:txBody>
                  <a:tcPr/>
                </a:tc>
                <a:tc>
                  <a:txBody>
                    <a:bodyPr/>
                    <a:lstStyle/>
                    <a:p>
                      <a:pPr algn="ctr" rtl="1"/>
                      <a:r>
                        <a:rPr lang="ar-LB" sz="2000" dirty="0" smtClean="0"/>
                        <a:t>37</a:t>
                      </a:r>
                      <a:endParaRPr lang="en-US" sz="2000" dirty="0"/>
                    </a:p>
                  </a:txBody>
                  <a:tcPr/>
                </a:tc>
                <a:tc>
                  <a:txBody>
                    <a:bodyPr/>
                    <a:lstStyle/>
                    <a:p>
                      <a:pPr algn="ctr" rtl="1"/>
                      <a:r>
                        <a:rPr lang="ar-LB" sz="2000" dirty="0" smtClean="0"/>
                        <a:t>المجموع</a:t>
                      </a:r>
                      <a:endParaRPr lang="en-US" sz="2000" dirty="0"/>
                    </a:p>
                  </a:txBody>
                  <a:tcPr/>
                </a:tc>
              </a:tr>
              <a:tr h="569827">
                <a:tc>
                  <a:txBody>
                    <a:bodyPr/>
                    <a:lstStyle/>
                    <a:p>
                      <a:pPr algn="ctr" rtl="1"/>
                      <a:r>
                        <a:rPr lang="ar-LB" sz="2000" dirty="0" smtClean="0"/>
                        <a:t>5.5%</a:t>
                      </a:r>
                      <a:endParaRPr lang="en-US" sz="2000" dirty="0"/>
                    </a:p>
                  </a:txBody>
                  <a:tcPr/>
                </a:tc>
                <a:tc>
                  <a:txBody>
                    <a:bodyPr/>
                    <a:lstStyle/>
                    <a:p>
                      <a:pPr algn="ctr" rtl="1"/>
                      <a:r>
                        <a:rPr lang="ar-LB" sz="2000" dirty="0" smtClean="0"/>
                        <a:t>5.5%</a:t>
                      </a:r>
                      <a:endParaRPr lang="en-US" sz="2000" dirty="0"/>
                    </a:p>
                  </a:txBody>
                  <a:tcPr/>
                </a:tc>
                <a:tc>
                  <a:txBody>
                    <a:bodyPr/>
                    <a:lstStyle/>
                    <a:p>
                      <a:pPr algn="ctr" rtl="1"/>
                      <a:r>
                        <a:rPr lang="ar-LB" sz="2000" dirty="0" smtClean="0"/>
                        <a:t>100%</a:t>
                      </a:r>
                      <a:endParaRPr lang="en-US" sz="2000" dirty="0"/>
                    </a:p>
                  </a:txBody>
                  <a:tcPr/>
                </a:tc>
                <a:tc>
                  <a:txBody>
                    <a:bodyPr/>
                    <a:lstStyle/>
                    <a:p>
                      <a:pPr algn="ctr" rtl="1"/>
                      <a:r>
                        <a:rPr lang="ar-LB" sz="2000" dirty="0" smtClean="0"/>
                        <a:t>%</a:t>
                      </a:r>
                      <a:endParaRPr lang="en-US" sz="2000" dirty="0"/>
                    </a:p>
                  </a:txBody>
                  <a:tcPr/>
                </a:tc>
              </a:tr>
            </a:tbl>
          </a:graphicData>
        </a:graphic>
      </p:graphicFrame>
    </p:spTree>
    <p:extLst>
      <p:ext uri="{BB962C8B-B14F-4D97-AF65-F5344CB8AC3E}">
        <p14:creationId xmlns="" xmlns:p14="http://schemas.microsoft.com/office/powerpoint/2010/main" val="2756924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 y="1"/>
            <a:ext cx="11902440" cy="1463040"/>
          </a:xfrm>
        </p:spPr>
        <p:txBody>
          <a:bodyPr>
            <a:normAutofit fontScale="90000"/>
          </a:bodyPr>
          <a:lstStyle/>
          <a:p>
            <a:pPr algn="ctr" rtl="1"/>
            <a:r>
              <a:rPr lang="ar-LB" dirty="0" smtClean="0">
                <a:solidFill>
                  <a:schemeClr val="accent1">
                    <a:lumMod val="50000"/>
                  </a:schemeClr>
                </a:solidFill>
              </a:rPr>
              <a:t>مسح للعناويين المتعلقة بالأسرة في مادتي التربية الوطنية وعلم الإجتماع</a:t>
            </a:r>
            <a:r>
              <a:rPr lang="ar-LB" dirty="0" smtClean="0"/>
              <a:t/>
            </a:r>
            <a:br>
              <a:rPr lang="ar-LB" dirty="0" smtClean="0"/>
            </a:br>
            <a:r>
              <a:rPr lang="ar-LB" sz="4000" b="1" dirty="0" smtClean="0">
                <a:solidFill>
                  <a:schemeClr val="accent2">
                    <a:lumMod val="75000"/>
                  </a:schemeClr>
                </a:solidFill>
              </a:rPr>
              <a:t>ثانيأً : التربية الوطنية(تابع)</a:t>
            </a:r>
            <a:endParaRPr lang="en-US"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727874938"/>
              </p:ext>
            </p:extLst>
          </p:nvPr>
        </p:nvGraphicFramePr>
        <p:xfrm>
          <a:off x="-1" y="1600200"/>
          <a:ext cx="12192000" cy="5257798"/>
        </p:xfrm>
        <a:graphic>
          <a:graphicData uri="http://schemas.openxmlformats.org/drawingml/2006/table">
            <a:tbl>
              <a:tblPr firstRow="1" bandRow="1">
                <a:tableStyleId>{5C22544A-7EE6-4342-B048-85BDC9FD1C3A}</a:tableStyleId>
              </a:tblPr>
              <a:tblGrid>
                <a:gridCol w="3048000"/>
                <a:gridCol w="3048000"/>
                <a:gridCol w="3048000"/>
                <a:gridCol w="3048000"/>
              </a:tblGrid>
              <a:tr h="712358">
                <a:tc>
                  <a:txBody>
                    <a:bodyPr/>
                    <a:lstStyle/>
                    <a:p>
                      <a:pPr algn="ctr" rtl="1"/>
                      <a:r>
                        <a:rPr lang="ar-LB" sz="2000" dirty="0" smtClean="0"/>
                        <a:t>محاور تحتوي</a:t>
                      </a:r>
                      <a:r>
                        <a:rPr lang="ar-LB" sz="2000" baseline="0" dirty="0" smtClean="0"/>
                        <a:t> دروس حول الأسرة</a:t>
                      </a:r>
                      <a:endParaRPr lang="en-US" sz="2000" dirty="0"/>
                    </a:p>
                  </a:txBody>
                  <a:tcPr/>
                </a:tc>
                <a:tc>
                  <a:txBody>
                    <a:bodyPr/>
                    <a:lstStyle/>
                    <a:p>
                      <a:pPr algn="ctr" rtl="1"/>
                      <a:r>
                        <a:rPr lang="ar-LB" sz="2000" dirty="0" smtClean="0"/>
                        <a:t>عدد المحاور حول الأسرة</a:t>
                      </a:r>
                      <a:endParaRPr lang="en-US" sz="2000" dirty="0"/>
                    </a:p>
                  </a:txBody>
                  <a:tcPr/>
                </a:tc>
                <a:tc>
                  <a:txBody>
                    <a:bodyPr/>
                    <a:lstStyle/>
                    <a:p>
                      <a:pPr algn="ctr" rtl="1"/>
                      <a:r>
                        <a:rPr lang="ar-LB" sz="2400" dirty="0" smtClean="0"/>
                        <a:t>المحاور</a:t>
                      </a:r>
                      <a:endParaRPr lang="en-US" sz="2400" dirty="0"/>
                    </a:p>
                  </a:txBody>
                  <a:tcPr/>
                </a:tc>
                <a:tc>
                  <a:txBody>
                    <a:bodyPr/>
                    <a:lstStyle/>
                    <a:p>
                      <a:pPr algn="ctr" rtl="1"/>
                      <a:r>
                        <a:rPr lang="ar-LB" sz="2400" dirty="0" smtClean="0"/>
                        <a:t>الصف</a:t>
                      </a:r>
                      <a:endParaRPr lang="en-US" sz="2400" dirty="0"/>
                    </a:p>
                  </a:txBody>
                  <a:tcPr/>
                </a:tc>
              </a:tr>
              <a:tr h="568180">
                <a:tc>
                  <a:txBody>
                    <a:bodyPr/>
                    <a:lstStyle/>
                    <a:p>
                      <a:pPr algn="ctr" rtl="1"/>
                      <a:r>
                        <a:rPr lang="ar-LB" sz="2000" dirty="0" smtClean="0"/>
                        <a:t>0</a:t>
                      </a:r>
                      <a:endParaRPr lang="en-US" sz="2000" dirty="0"/>
                    </a:p>
                  </a:txBody>
                  <a:tcPr/>
                </a:tc>
                <a:tc>
                  <a:txBody>
                    <a:bodyPr/>
                    <a:lstStyle/>
                    <a:p>
                      <a:pPr algn="ctr" rtl="1"/>
                      <a:r>
                        <a:rPr lang="ar-LB" sz="2000" dirty="0" smtClean="0"/>
                        <a:t>0</a:t>
                      </a:r>
                      <a:endParaRPr lang="en-US" sz="2000" dirty="0"/>
                    </a:p>
                  </a:txBody>
                  <a:tcPr/>
                </a:tc>
                <a:tc>
                  <a:txBody>
                    <a:bodyPr/>
                    <a:lstStyle/>
                    <a:p>
                      <a:pPr algn="ctr" rtl="1"/>
                      <a:r>
                        <a:rPr lang="ar-LB" sz="2000" dirty="0" smtClean="0"/>
                        <a:t>6</a:t>
                      </a:r>
                      <a:endParaRPr lang="en-US" sz="2000" dirty="0"/>
                    </a:p>
                  </a:txBody>
                  <a:tcPr/>
                </a:tc>
                <a:tc>
                  <a:txBody>
                    <a:bodyPr/>
                    <a:lstStyle/>
                    <a:p>
                      <a:pPr algn="ctr" rtl="1"/>
                      <a:r>
                        <a:rPr lang="ar-LB" sz="2000" baseline="0" dirty="0" smtClean="0"/>
                        <a:t>7 أ</a:t>
                      </a:r>
                      <a:endParaRPr lang="ar-LB" sz="2000" dirty="0" smtClean="0"/>
                    </a:p>
                  </a:txBody>
                  <a:tcPr/>
                </a:tc>
              </a:tr>
              <a:tr h="568180">
                <a:tc>
                  <a:txBody>
                    <a:bodyPr/>
                    <a:lstStyle/>
                    <a:p>
                      <a:pPr algn="ctr" rtl="1"/>
                      <a:r>
                        <a:rPr lang="ar-LB" sz="2000" dirty="0" smtClean="0"/>
                        <a:t>0</a:t>
                      </a:r>
                      <a:endParaRPr lang="en-US" sz="2000" dirty="0"/>
                    </a:p>
                  </a:txBody>
                  <a:tcPr/>
                </a:tc>
                <a:tc>
                  <a:txBody>
                    <a:bodyPr/>
                    <a:lstStyle/>
                    <a:p>
                      <a:pPr algn="ctr" rtl="1"/>
                      <a:r>
                        <a:rPr lang="ar-LB" sz="2000" dirty="0" smtClean="0"/>
                        <a:t>1</a:t>
                      </a:r>
                      <a:endParaRPr lang="en-US" sz="2000" dirty="0"/>
                    </a:p>
                  </a:txBody>
                  <a:tcPr/>
                </a:tc>
                <a:tc>
                  <a:txBody>
                    <a:bodyPr/>
                    <a:lstStyle/>
                    <a:p>
                      <a:pPr algn="ctr" rtl="1"/>
                      <a:r>
                        <a:rPr lang="ar-LB" sz="2000" dirty="0" smtClean="0"/>
                        <a:t>7</a:t>
                      </a:r>
                      <a:endParaRPr lang="en-US" sz="2000" dirty="0"/>
                    </a:p>
                  </a:txBody>
                  <a:tcPr/>
                </a:tc>
                <a:tc>
                  <a:txBody>
                    <a:bodyPr/>
                    <a:lstStyle/>
                    <a:p>
                      <a:pPr algn="ctr" rtl="1"/>
                      <a:r>
                        <a:rPr lang="ar-LB" sz="2000" dirty="0" smtClean="0"/>
                        <a:t>8 أ</a:t>
                      </a:r>
                      <a:endParaRPr lang="en-US" sz="2000" dirty="0"/>
                    </a:p>
                  </a:txBody>
                  <a:tcPr/>
                </a:tc>
              </a:tr>
              <a:tr h="568180">
                <a:tc>
                  <a:txBody>
                    <a:bodyPr/>
                    <a:lstStyle/>
                    <a:p>
                      <a:pPr algn="ctr" rtl="1"/>
                      <a:r>
                        <a:rPr lang="ar-LB" sz="2000" dirty="0" smtClean="0"/>
                        <a:t>1</a:t>
                      </a:r>
                      <a:endParaRPr lang="en-US" sz="2000" dirty="0"/>
                    </a:p>
                  </a:txBody>
                  <a:tcPr/>
                </a:tc>
                <a:tc>
                  <a:txBody>
                    <a:bodyPr/>
                    <a:lstStyle/>
                    <a:p>
                      <a:pPr algn="ctr" rtl="1"/>
                      <a:r>
                        <a:rPr lang="ar-LB" sz="2000" dirty="0" smtClean="0"/>
                        <a:t>0</a:t>
                      </a:r>
                      <a:endParaRPr lang="en-US" sz="2000" dirty="0"/>
                    </a:p>
                  </a:txBody>
                  <a:tcPr/>
                </a:tc>
                <a:tc>
                  <a:txBody>
                    <a:bodyPr/>
                    <a:lstStyle/>
                    <a:p>
                      <a:pPr algn="ctr" rtl="1"/>
                      <a:r>
                        <a:rPr lang="ar-LB" sz="2000" dirty="0" smtClean="0"/>
                        <a:t>7</a:t>
                      </a:r>
                      <a:endParaRPr lang="en-US" sz="2000" dirty="0"/>
                    </a:p>
                  </a:txBody>
                  <a:tcPr/>
                </a:tc>
                <a:tc>
                  <a:txBody>
                    <a:bodyPr/>
                    <a:lstStyle/>
                    <a:p>
                      <a:pPr algn="ctr" rtl="1"/>
                      <a:r>
                        <a:rPr lang="ar-LB" sz="2000" dirty="0" smtClean="0"/>
                        <a:t>9 أ</a:t>
                      </a:r>
                      <a:endParaRPr lang="en-US" sz="2000" dirty="0"/>
                    </a:p>
                  </a:txBody>
                  <a:tcPr/>
                </a:tc>
              </a:tr>
              <a:tr h="568180">
                <a:tc>
                  <a:txBody>
                    <a:bodyPr/>
                    <a:lstStyle/>
                    <a:p>
                      <a:pPr algn="ctr" rtl="1"/>
                      <a:r>
                        <a:rPr lang="ar-LB" sz="2000" dirty="0" smtClean="0"/>
                        <a:t>0</a:t>
                      </a:r>
                      <a:endParaRPr lang="en-US" sz="2000" dirty="0"/>
                    </a:p>
                  </a:txBody>
                  <a:tcPr/>
                </a:tc>
                <a:tc>
                  <a:txBody>
                    <a:bodyPr/>
                    <a:lstStyle/>
                    <a:p>
                      <a:pPr algn="ctr" rtl="1"/>
                      <a:r>
                        <a:rPr lang="ar-LB" sz="2000" dirty="0" smtClean="0"/>
                        <a:t>1</a:t>
                      </a:r>
                      <a:endParaRPr lang="en-US" sz="2000" dirty="0"/>
                    </a:p>
                  </a:txBody>
                  <a:tcPr/>
                </a:tc>
                <a:tc>
                  <a:txBody>
                    <a:bodyPr/>
                    <a:lstStyle/>
                    <a:p>
                      <a:pPr algn="ctr" rtl="1"/>
                      <a:r>
                        <a:rPr lang="ar-LB" sz="2000" dirty="0" smtClean="0"/>
                        <a:t>6</a:t>
                      </a:r>
                      <a:endParaRPr lang="en-US" sz="2000" dirty="0"/>
                    </a:p>
                  </a:txBody>
                  <a:tcPr/>
                </a:tc>
                <a:tc>
                  <a:txBody>
                    <a:bodyPr/>
                    <a:lstStyle/>
                    <a:p>
                      <a:pPr algn="ctr" rtl="1"/>
                      <a:r>
                        <a:rPr lang="ar-LB" sz="2000" dirty="0" smtClean="0"/>
                        <a:t>1 ث</a:t>
                      </a:r>
                      <a:endParaRPr lang="en-US" sz="2000" dirty="0"/>
                    </a:p>
                  </a:txBody>
                  <a:tcPr/>
                </a:tc>
              </a:tr>
              <a:tr h="568180">
                <a:tc>
                  <a:txBody>
                    <a:bodyPr/>
                    <a:lstStyle/>
                    <a:p>
                      <a:pPr algn="ctr" rtl="1"/>
                      <a:r>
                        <a:rPr lang="ar-LB" sz="2000" dirty="0" smtClean="0"/>
                        <a:t>0</a:t>
                      </a:r>
                      <a:endParaRPr lang="en-US" sz="2000" dirty="0"/>
                    </a:p>
                  </a:txBody>
                  <a:tcPr/>
                </a:tc>
                <a:tc>
                  <a:txBody>
                    <a:bodyPr/>
                    <a:lstStyle/>
                    <a:p>
                      <a:pPr algn="ctr" rtl="1"/>
                      <a:r>
                        <a:rPr lang="ar-LB" sz="2000" dirty="0" smtClean="0"/>
                        <a:t>0</a:t>
                      </a:r>
                      <a:endParaRPr lang="en-US" sz="2000" dirty="0"/>
                    </a:p>
                  </a:txBody>
                  <a:tcPr/>
                </a:tc>
                <a:tc>
                  <a:txBody>
                    <a:bodyPr/>
                    <a:lstStyle/>
                    <a:p>
                      <a:pPr algn="ctr" rtl="1"/>
                      <a:r>
                        <a:rPr lang="ar-LB" sz="2000" dirty="0" smtClean="0"/>
                        <a:t>6</a:t>
                      </a:r>
                      <a:endParaRPr lang="en-US" sz="2000" dirty="0"/>
                    </a:p>
                  </a:txBody>
                  <a:tcPr/>
                </a:tc>
                <a:tc>
                  <a:txBody>
                    <a:bodyPr/>
                    <a:lstStyle/>
                    <a:p>
                      <a:pPr algn="ctr" rtl="1"/>
                      <a:r>
                        <a:rPr lang="ar-LB" sz="2000" dirty="0" smtClean="0"/>
                        <a:t>2 ث</a:t>
                      </a:r>
                      <a:endParaRPr lang="en-US" sz="2000" dirty="0"/>
                    </a:p>
                  </a:txBody>
                  <a:tcPr/>
                </a:tc>
              </a:tr>
              <a:tr h="568180">
                <a:tc>
                  <a:txBody>
                    <a:bodyPr/>
                    <a:lstStyle/>
                    <a:p>
                      <a:pPr algn="ctr" rtl="1"/>
                      <a:r>
                        <a:rPr lang="ar-LB" sz="2000" dirty="0" smtClean="0"/>
                        <a:t>0</a:t>
                      </a:r>
                      <a:endParaRPr lang="en-US" sz="2000" dirty="0"/>
                    </a:p>
                  </a:txBody>
                  <a:tcPr/>
                </a:tc>
                <a:tc>
                  <a:txBody>
                    <a:bodyPr/>
                    <a:lstStyle/>
                    <a:p>
                      <a:pPr algn="ctr" rtl="1"/>
                      <a:r>
                        <a:rPr lang="ar-LB" sz="2000" dirty="0" smtClean="0"/>
                        <a:t>0</a:t>
                      </a:r>
                      <a:endParaRPr lang="en-US" sz="2000" dirty="0"/>
                    </a:p>
                  </a:txBody>
                  <a:tcPr/>
                </a:tc>
                <a:tc>
                  <a:txBody>
                    <a:bodyPr/>
                    <a:lstStyle/>
                    <a:p>
                      <a:pPr algn="ctr" rtl="1"/>
                      <a:r>
                        <a:rPr lang="ar-LB" sz="2000" dirty="0" smtClean="0"/>
                        <a:t>7</a:t>
                      </a:r>
                      <a:endParaRPr lang="en-US" sz="2000" dirty="0"/>
                    </a:p>
                  </a:txBody>
                  <a:tcPr/>
                </a:tc>
                <a:tc>
                  <a:txBody>
                    <a:bodyPr/>
                    <a:lstStyle/>
                    <a:p>
                      <a:pPr algn="ctr" rtl="1"/>
                      <a:r>
                        <a:rPr lang="ar-LB" sz="2000" dirty="0" smtClean="0"/>
                        <a:t>3</a:t>
                      </a:r>
                      <a:r>
                        <a:rPr lang="ar-LB" sz="2000" baseline="0" dirty="0" smtClean="0"/>
                        <a:t> ث</a:t>
                      </a:r>
                      <a:endParaRPr lang="en-US" sz="2000" dirty="0"/>
                    </a:p>
                  </a:txBody>
                  <a:tcPr/>
                </a:tc>
              </a:tr>
              <a:tr h="568180">
                <a:tc>
                  <a:txBody>
                    <a:bodyPr/>
                    <a:lstStyle/>
                    <a:p>
                      <a:pPr algn="ctr" rtl="1"/>
                      <a:r>
                        <a:rPr lang="ar-LB" sz="2000" dirty="0" smtClean="0"/>
                        <a:t>1</a:t>
                      </a:r>
                      <a:endParaRPr lang="en-US" sz="2000" dirty="0"/>
                    </a:p>
                  </a:txBody>
                  <a:tcPr/>
                </a:tc>
                <a:tc>
                  <a:txBody>
                    <a:bodyPr/>
                    <a:lstStyle/>
                    <a:p>
                      <a:pPr algn="ctr" rtl="1"/>
                      <a:r>
                        <a:rPr lang="ar-LB" sz="2000" dirty="0" smtClean="0"/>
                        <a:t>2</a:t>
                      </a:r>
                      <a:endParaRPr lang="en-US" sz="2000" dirty="0"/>
                    </a:p>
                  </a:txBody>
                  <a:tcPr/>
                </a:tc>
                <a:tc>
                  <a:txBody>
                    <a:bodyPr/>
                    <a:lstStyle/>
                    <a:p>
                      <a:pPr algn="ctr" rtl="1"/>
                      <a:r>
                        <a:rPr lang="ar-LB" sz="2000" dirty="0" smtClean="0"/>
                        <a:t>39</a:t>
                      </a:r>
                      <a:endParaRPr lang="en-US" sz="2000" dirty="0"/>
                    </a:p>
                  </a:txBody>
                  <a:tcPr/>
                </a:tc>
                <a:tc>
                  <a:txBody>
                    <a:bodyPr/>
                    <a:lstStyle/>
                    <a:p>
                      <a:pPr algn="ctr" rtl="1"/>
                      <a:r>
                        <a:rPr lang="ar-LB" sz="2000" dirty="0" smtClean="0"/>
                        <a:t>المجموع</a:t>
                      </a:r>
                      <a:endParaRPr lang="en-US" sz="2000" dirty="0"/>
                    </a:p>
                  </a:txBody>
                  <a:tcPr/>
                </a:tc>
              </a:tr>
              <a:tr h="568180">
                <a:tc>
                  <a:txBody>
                    <a:bodyPr/>
                    <a:lstStyle/>
                    <a:p>
                      <a:pPr algn="ctr" rtl="1"/>
                      <a:r>
                        <a:rPr lang="ar-LB" sz="2000" dirty="0" smtClean="0"/>
                        <a:t>2.5%</a:t>
                      </a:r>
                      <a:endParaRPr lang="en-US" sz="2000" dirty="0"/>
                    </a:p>
                  </a:txBody>
                  <a:tcPr/>
                </a:tc>
                <a:tc>
                  <a:txBody>
                    <a:bodyPr/>
                    <a:lstStyle/>
                    <a:p>
                      <a:pPr algn="ctr" rtl="1"/>
                      <a:r>
                        <a:rPr lang="ar-LB" sz="2000" dirty="0" smtClean="0"/>
                        <a:t>5%</a:t>
                      </a:r>
                      <a:endParaRPr lang="en-US" sz="2000" dirty="0"/>
                    </a:p>
                  </a:txBody>
                  <a:tcPr/>
                </a:tc>
                <a:tc>
                  <a:txBody>
                    <a:bodyPr/>
                    <a:lstStyle/>
                    <a:p>
                      <a:pPr algn="ctr" rtl="1"/>
                      <a:r>
                        <a:rPr lang="ar-LB" sz="2000" dirty="0" smtClean="0"/>
                        <a:t>100%</a:t>
                      </a:r>
                      <a:endParaRPr lang="en-US" sz="2000" dirty="0"/>
                    </a:p>
                  </a:txBody>
                  <a:tcPr/>
                </a:tc>
                <a:tc>
                  <a:txBody>
                    <a:bodyPr/>
                    <a:lstStyle/>
                    <a:p>
                      <a:pPr algn="ctr" rtl="1"/>
                      <a:r>
                        <a:rPr lang="ar-LB" sz="2000" dirty="0" smtClean="0"/>
                        <a:t>%</a:t>
                      </a:r>
                      <a:endParaRPr lang="en-US" sz="2000" dirty="0"/>
                    </a:p>
                  </a:txBody>
                  <a:tcPr/>
                </a:tc>
              </a:tr>
            </a:tbl>
          </a:graphicData>
        </a:graphic>
      </p:graphicFrame>
    </p:spTree>
    <p:extLst>
      <p:ext uri="{BB962C8B-B14F-4D97-AF65-F5344CB8AC3E}">
        <p14:creationId xmlns="" xmlns:p14="http://schemas.microsoft.com/office/powerpoint/2010/main" val="2885475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27759"/>
          </a:xfrm>
        </p:spPr>
        <p:txBody>
          <a:bodyPr>
            <a:normAutofit/>
          </a:bodyPr>
          <a:lstStyle/>
          <a:p>
            <a:pPr algn="ctr" rtl="1"/>
            <a:r>
              <a:rPr lang="ar-LB" sz="6000" b="1" dirty="0" smtClean="0">
                <a:solidFill>
                  <a:schemeClr val="accent2">
                    <a:lumMod val="75000"/>
                  </a:schemeClr>
                </a:solidFill>
              </a:rPr>
              <a:t>خلاصة المسح</a:t>
            </a:r>
            <a:endParaRPr lang="en-US" sz="6000" b="1" dirty="0">
              <a:solidFill>
                <a:schemeClr val="accent2">
                  <a:lumMod val="75000"/>
                </a:schemeClr>
              </a:solidFill>
            </a:endParaRPr>
          </a:p>
        </p:txBody>
      </p:sp>
      <p:sp>
        <p:nvSpPr>
          <p:cNvPr id="3" name="Content Placeholder 2"/>
          <p:cNvSpPr>
            <a:spLocks noGrp="1"/>
          </p:cNvSpPr>
          <p:nvPr>
            <p:ph idx="1"/>
          </p:nvPr>
        </p:nvSpPr>
        <p:spPr>
          <a:xfrm>
            <a:off x="198120" y="1127760"/>
            <a:ext cx="11795760" cy="5730239"/>
          </a:xfrm>
        </p:spPr>
        <p:txBody>
          <a:bodyPr>
            <a:normAutofit lnSpcReduction="10000"/>
          </a:bodyPr>
          <a:lstStyle/>
          <a:p>
            <a:pPr algn="r" rtl="1">
              <a:buClr>
                <a:schemeClr val="accent2">
                  <a:lumMod val="75000"/>
                </a:schemeClr>
              </a:buClr>
            </a:pPr>
            <a:r>
              <a:rPr lang="ar-LB" b="1" dirty="0" smtClean="0">
                <a:solidFill>
                  <a:schemeClr val="accent1">
                    <a:lumMod val="50000"/>
                  </a:schemeClr>
                </a:solidFill>
              </a:rPr>
              <a:t>على الصعيد الكمي :</a:t>
            </a:r>
          </a:p>
          <a:p>
            <a:pPr lvl="1" algn="r" rtl="1">
              <a:buClr>
                <a:schemeClr val="accent2">
                  <a:lumMod val="75000"/>
                </a:schemeClr>
              </a:buClr>
            </a:pPr>
            <a:r>
              <a:rPr lang="ar-LB" sz="2800" dirty="0" smtClean="0">
                <a:solidFill>
                  <a:schemeClr val="accent1">
                    <a:lumMod val="50000"/>
                  </a:schemeClr>
                </a:solidFill>
              </a:rPr>
              <a:t>نسبة المحاور أو الدروس التي تحمل عنوان ، مباشر أو غير مباشر، حول الأسرة لا تتعدى 11% في كل مادة </a:t>
            </a:r>
          </a:p>
          <a:p>
            <a:pPr lvl="1" algn="r" rtl="1">
              <a:buClr>
                <a:schemeClr val="accent2">
                  <a:lumMod val="75000"/>
                </a:schemeClr>
              </a:buClr>
            </a:pPr>
            <a:r>
              <a:rPr lang="ar-LB" sz="2800" dirty="0" smtClean="0">
                <a:solidFill>
                  <a:schemeClr val="accent1">
                    <a:lumMod val="50000"/>
                  </a:schemeClr>
                </a:solidFill>
              </a:rPr>
              <a:t>إلا أن ذلك لا يعني أن بقية المحاور والدروس لا علاقة لها بالأسرة ، إذ أنها تتضمن أفكاراً وتبني توجهات تتعلق بالإجتماع والإقتصاد والحقوق والقيم والحياة المشتركة ...وكلها لها انعكاس على الأسرة بشكل كبير</a:t>
            </a:r>
            <a:endParaRPr lang="ar-LB" dirty="0">
              <a:solidFill>
                <a:schemeClr val="accent1">
                  <a:lumMod val="50000"/>
                </a:schemeClr>
              </a:solidFill>
            </a:endParaRPr>
          </a:p>
          <a:p>
            <a:pPr algn="r" rtl="1">
              <a:buClr>
                <a:schemeClr val="accent2">
                  <a:lumMod val="75000"/>
                </a:schemeClr>
              </a:buClr>
            </a:pPr>
            <a:r>
              <a:rPr lang="ar-LB" b="1" dirty="0" smtClean="0">
                <a:solidFill>
                  <a:schemeClr val="accent1">
                    <a:lumMod val="50000"/>
                  </a:schemeClr>
                </a:solidFill>
              </a:rPr>
              <a:t>على الصعيد المحتوى :</a:t>
            </a:r>
          </a:p>
          <a:p>
            <a:pPr marL="0" indent="0" algn="r" rtl="1">
              <a:buClr>
                <a:schemeClr val="accent2">
                  <a:lumMod val="75000"/>
                </a:schemeClr>
              </a:buClr>
              <a:buNone/>
            </a:pPr>
            <a:r>
              <a:rPr lang="ar-LB" dirty="0" smtClean="0">
                <a:solidFill>
                  <a:schemeClr val="accent1">
                    <a:lumMod val="50000"/>
                  </a:schemeClr>
                </a:solidFill>
              </a:rPr>
              <a:t>   في العناوين المباشرة، ما زال هناك :</a:t>
            </a:r>
          </a:p>
          <a:p>
            <a:pPr lvl="1" algn="r" rtl="1">
              <a:buClr>
                <a:schemeClr val="accent2">
                  <a:lumMod val="75000"/>
                </a:schemeClr>
              </a:buClr>
            </a:pPr>
            <a:r>
              <a:rPr lang="ar-LB" sz="2800" dirty="0" smtClean="0">
                <a:solidFill>
                  <a:schemeClr val="accent1">
                    <a:lumMod val="50000"/>
                  </a:schemeClr>
                </a:solidFill>
              </a:rPr>
              <a:t>إقرار بأهمية الأسرة ، من حيث كونها مركزاً للعاطفة والأمان والتربية والتنشئة الإجتماعية</a:t>
            </a:r>
          </a:p>
          <a:p>
            <a:pPr lvl="1" algn="r" rtl="1">
              <a:buClr>
                <a:schemeClr val="accent2">
                  <a:lumMod val="75000"/>
                </a:schemeClr>
              </a:buClr>
            </a:pPr>
            <a:r>
              <a:rPr lang="ar-LB" sz="2800" dirty="0" smtClean="0">
                <a:solidFill>
                  <a:schemeClr val="accent1">
                    <a:lumMod val="50000"/>
                  </a:schemeClr>
                </a:solidFill>
              </a:rPr>
              <a:t>حفاظ واحترام لصلة القرابة ، وخاصة الجد والجدة من جهة الأب والأم </a:t>
            </a:r>
          </a:p>
          <a:p>
            <a:pPr lvl="1" algn="r" rtl="1">
              <a:buClr>
                <a:schemeClr val="accent2">
                  <a:lumMod val="75000"/>
                </a:schemeClr>
              </a:buClr>
            </a:pPr>
            <a:r>
              <a:rPr lang="ar-LB" sz="2800" dirty="0" smtClean="0">
                <a:solidFill>
                  <a:schemeClr val="accent1">
                    <a:lumMod val="50000"/>
                  </a:schemeClr>
                </a:solidFill>
              </a:rPr>
              <a:t>حضور </a:t>
            </a:r>
            <a:r>
              <a:rPr lang="ar-LB" sz="2800" dirty="0">
                <a:solidFill>
                  <a:schemeClr val="accent1">
                    <a:lumMod val="50000"/>
                  </a:schemeClr>
                </a:solidFill>
              </a:rPr>
              <a:t>ل</a:t>
            </a:r>
            <a:r>
              <a:rPr lang="ar-LB" sz="2800" dirty="0" smtClean="0">
                <a:solidFill>
                  <a:schemeClr val="accent1">
                    <a:lumMod val="50000"/>
                  </a:schemeClr>
                </a:solidFill>
              </a:rPr>
              <a:t>لأدوار النمطية  داخل الأسرة وإشارة لأهمية دور الزوج الإداري  ودور المرأة العاطفي</a:t>
            </a:r>
          </a:p>
          <a:p>
            <a:pPr lvl="1" algn="r" rtl="1">
              <a:buClr>
                <a:schemeClr val="accent2">
                  <a:lumMod val="75000"/>
                </a:schemeClr>
              </a:buClr>
            </a:pPr>
            <a:r>
              <a:rPr lang="ar-LB" sz="2800" dirty="0">
                <a:solidFill>
                  <a:schemeClr val="accent1">
                    <a:lumMod val="50000"/>
                  </a:schemeClr>
                </a:solidFill>
              </a:rPr>
              <a:t>إ</a:t>
            </a:r>
            <a:r>
              <a:rPr lang="ar-LB" sz="2800" dirty="0" smtClean="0">
                <a:solidFill>
                  <a:schemeClr val="accent1">
                    <a:lumMod val="50000"/>
                  </a:schemeClr>
                </a:solidFill>
              </a:rPr>
              <a:t>قرار بخطورة الطلاق وأثره على البعد التربوي والنفسي للأولاد</a:t>
            </a:r>
          </a:p>
          <a:p>
            <a:pPr lvl="1" algn="r" rtl="1">
              <a:buClr>
                <a:schemeClr val="accent2">
                  <a:lumMod val="75000"/>
                </a:schemeClr>
              </a:buClr>
            </a:pPr>
            <a:r>
              <a:rPr lang="ar-LB" sz="2800" dirty="0" smtClean="0">
                <a:solidFill>
                  <a:schemeClr val="accent1">
                    <a:lumMod val="50000"/>
                  </a:schemeClr>
                </a:solidFill>
              </a:rPr>
              <a:t> حث على الحوار والتعامل الأخلاقي بين جميع أعضاء الأسرة</a:t>
            </a:r>
          </a:p>
          <a:p>
            <a:pPr lvl="1" algn="r" rtl="1"/>
            <a:endParaRPr lang="ar-LB" sz="2800" dirty="0" smtClean="0"/>
          </a:p>
          <a:p>
            <a:pPr algn="r" rtl="1"/>
            <a:endParaRPr lang="ar-LB" dirty="0" smtClean="0"/>
          </a:p>
          <a:p>
            <a:pPr algn="r" rtl="1"/>
            <a:endParaRPr lang="en-US" dirty="0"/>
          </a:p>
        </p:txBody>
      </p:sp>
    </p:spTree>
    <p:extLst>
      <p:ext uri="{BB962C8B-B14F-4D97-AF65-F5344CB8AC3E}">
        <p14:creationId xmlns="" xmlns:p14="http://schemas.microsoft.com/office/powerpoint/2010/main" val="733303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34439"/>
          </a:xfrm>
        </p:spPr>
        <p:txBody>
          <a:bodyPr>
            <a:normAutofit/>
          </a:bodyPr>
          <a:lstStyle/>
          <a:p>
            <a:pPr algn="ctr" rtl="1"/>
            <a:r>
              <a:rPr lang="ar-LB" sz="4800" b="1" dirty="0" smtClean="0">
                <a:solidFill>
                  <a:schemeClr val="accent2">
                    <a:lumMod val="75000"/>
                  </a:schemeClr>
                </a:solidFill>
              </a:rPr>
              <a:t> في العناوين غير المباشرة (المنهج الخفي)</a:t>
            </a:r>
            <a:endParaRPr lang="en-US" sz="4800" b="1" dirty="0">
              <a:solidFill>
                <a:schemeClr val="accent2">
                  <a:lumMod val="75000"/>
                </a:schemeClr>
              </a:solidFill>
            </a:endParaRPr>
          </a:p>
        </p:txBody>
      </p:sp>
      <p:sp>
        <p:nvSpPr>
          <p:cNvPr id="3" name="Content Placeholder 2"/>
          <p:cNvSpPr>
            <a:spLocks noGrp="1"/>
          </p:cNvSpPr>
          <p:nvPr>
            <p:ph idx="1"/>
          </p:nvPr>
        </p:nvSpPr>
        <p:spPr>
          <a:xfrm>
            <a:off x="121920" y="1234440"/>
            <a:ext cx="12070080" cy="5623560"/>
          </a:xfrm>
        </p:spPr>
        <p:txBody>
          <a:bodyPr>
            <a:normAutofit/>
          </a:bodyPr>
          <a:lstStyle/>
          <a:p>
            <a:pPr marL="228600" lvl="1" algn="r" rtl="1">
              <a:spcBef>
                <a:spcPts val="1000"/>
              </a:spcBef>
              <a:buClr>
                <a:schemeClr val="accent2">
                  <a:lumMod val="75000"/>
                </a:schemeClr>
              </a:buClr>
            </a:pPr>
            <a:r>
              <a:rPr lang="ar-LB" sz="2800" dirty="0" smtClean="0">
                <a:solidFill>
                  <a:schemeClr val="accent1">
                    <a:lumMod val="50000"/>
                  </a:schemeClr>
                </a:solidFill>
              </a:rPr>
              <a:t>ف</a:t>
            </a:r>
            <a:r>
              <a:rPr lang="ar-LB" sz="2800" dirty="0">
                <a:solidFill>
                  <a:schemeClr val="accent1">
                    <a:lumMod val="50000"/>
                  </a:schemeClr>
                </a:solidFill>
              </a:rPr>
              <a:t>إ</a:t>
            </a:r>
            <a:r>
              <a:rPr lang="ar-LB" sz="2800" dirty="0" smtClean="0">
                <a:solidFill>
                  <a:schemeClr val="accent1">
                    <a:lumMod val="50000"/>
                  </a:schemeClr>
                </a:solidFill>
              </a:rPr>
              <a:t>ن شكل الأسرة النموذج في المناهج (في كل الدروس والصفوف) اتخذ معالم منسجمة مع التوجهات المقرة في المنظمات الدولية بشأن التربية السكانية وتنظيم الأسرة ومنظور النوع الإجتماعي (وهذا ما تتولى الهيئة الوطنية لشؤون المراة اللبنانية وصندوق الأمم المتحدة متابعته</a:t>
            </a:r>
            <a:r>
              <a:rPr lang="ar-LB" sz="2800" dirty="0">
                <a:solidFill>
                  <a:schemeClr val="accent1">
                    <a:lumMod val="50000"/>
                  </a:schemeClr>
                </a:solidFill>
              </a:rPr>
              <a:t>) ، مع محاولة مراعاة الذوق الديني العام في </a:t>
            </a:r>
            <a:r>
              <a:rPr lang="ar-LB" sz="2800" dirty="0" smtClean="0">
                <a:solidFill>
                  <a:schemeClr val="accent1">
                    <a:lumMod val="50000"/>
                  </a:schemeClr>
                </a:solidFill>
              </a:rPr>
              <a:t>لبنان قدر الإمكان </a:t>
            </a:r>
          </a:p>
          <a:p>
            <a:pPr lvl="1" algn="r" rtl="1">
              <a:buClr>
                <a:schemeClr val="accent2">
                  <a:lumMod val="75000"/>
                </a:schemeClr>
              </a:buClr>
            </a:pPr>
            <a:r>
              <a:rPr lang="ar-LB" sz="2800" dirty="0" smtClean="0">
                <a:solidFill>
                  <a:schemeClr val="accent1">
                    <a:lumMod val="50000"/>
                  </a:schemeClr>
                </a:solidFill>
              </a:rPr>
              <a:t>فالأسرة دوماً : أب </a:t>
            </a:r>
            <a:r>
              <a:rPr lang="ar-LB" sz="2800" dirty="0">
                <a:solidFill>
                  <a:schemeClr val="accent1">
                    <a:lumMod val="50000"/>
                  </a:schemeClr>
                </a:solidFill>
              </a:rPr>
              <a:t>وأم </a:t>
            </a:r>
            <a:r>
              <a:rPr lang="ar-LB" sz="2800" dirty="0" smtClean="0">
                <a:solidFill>
                  <a:schemeClr val="accent1">
                    <a:lumMod val="50000"/>
                  </a:schemeClr>
                </a:solidFill>
              </a:rPr>
              <a:t>وولدان فقط</a:t>
            </a:r>
            <a:endParaRPr lang="ar-LB" sz="2800" dirty="0">
              <a:solidFill>
                <a:schemeClr val="accent1">
                  <a:lumMod val="50000"/>
                </a:schemeClr>
              </a:solidFill>
            </a:endParaRPr>
          </a:p>
          <a:p>
            <a:pPr lvl="1" algn="r" rtl="1">
              <a:buClr>
                <a:schemeClr val="accent2">
                  <a:lumMod val="75000"/>
                </a:schemeClr>
              </a:buClr>
            </a:pPr>
            <a:r>
              <a:rPr lang="ar-LB" sz="2800" dirty="0">
                <a:solidFill>
                  <a:schemeClr val="accent1">
                    <a:lumMod val="50000"/>
                  </a:schemeClr>
                </a:solidFill>
              </a:rPr>
              <a:t>الأب والأم </a:t>
            </a:r>
            <a:r>
              <a:rPr lang="ar-LB" sz="2800" dirty="0" smtClean="0">
                <a:solidFill>
                  <a:schemeClr val="accent1">
                    <a:lumMod val="50000"/>
                  </a:schemeClr>
                </a:solidFill>
              </a:rPr>
              <a:t>يتشاركان </a:t>
            </a:r>
            <a:r>
              <a:rPr lang="ar-LB" sz="2800" dirty="0">
                <a:solidFill>
                  <a:schemeClr val="accent1">
                    <a:lumMod val="50000"/>
                  </a:schemeClr>
                </a:solidFill>
              </a:rPr>
              <a:t>داخل الأسرة وخارجها </a:t>
            </a:r>
            <a:endParaRPr lang="ar-LB" sz="2800" dirty="0" smtClean="0">
              <a:solidFill>
                <a:schemeClr val="accent1">
                  <a:lumMod val="50000"/>
                </a:schemeClr>
              </a:solidFill>
            </a:endParaRPr>
          </a:p>
          <a:p>
            <a:pPr lvl="1" algn="r" rtl="1">
              <a:buClr>
                <a:schemeClr val="accent2">
                  <a:lumMod val="75000"/>
                </a:schemeClr>
              </a:buClr>
            </a:pPr>
            <a:r>
              <a:rPr lang="ar-LB" sz="2800" dirty="0" smtClean="0">
                <a:solidFill>
                  <a:schemeClr val="accent1">
                    <a:lumMod val="50000"/>
                  </a:schemeClr>
                </a:solidFill>
              </a:rPr>
              <a:t>يرتبط </a:t>
            </a:r>
            <a:r>
              <a:rPr lang="ar-LB" sz="2800" dirty="0">
                <a:solidFill>
                  <a:schemeClr val="accent1">
                    <a:lumMod val="50000"/>
                  </a:schemeClr>
                </a:solidFill>
              </a:rPr>
              <a:t>شكل الأسرة الممتدة بالعصور السابقة والأسرة النواتية بالحياة </a:t>
            </a:r>
            <a:r>
              <a:rPr lang="ar-LB" sz="2800" dirty="0" smtClean="0">
                <a:solidFill>
                  <a:schemeClr val="accent1">
                    <a:lumMod val="50000"/>
                  </a:schemeClr>
                </a:solidFill>
              </a:rPr>
              <a:t>المعاصرة</a:t>
            </a:r>
          </a:p>
          <a:p>
            <a:pPr lvl="1" algn="r" rtl="1">
              <a:buClr>
                <a:schemeClr val="accent2">
                  <a:lumMod val="75000"/>
                </a:schemeClr>
              </a:buClr>
            </a:pPr>
            <a:r>
              <a:rPr lang="ar-LB" sz="2800" dirty="0" smtClean="0">
                <a:solidFill>
                  <a:schemeClr val="accent1">
                    <a:lumMod val="50000"/>
                  </a:schemeClr>
                </a:solidFill>
              </a:rPr>
              <a:t>الأسرة </a:t>
            </a:r>
            <a:r>
              <a:rPr lang="ar-LB" sz="2800" dirty="0">
                <a:solidFill>
                  <a:schemeClr val="accent1">
                    <a:lumMod val="50000"/>
                  </a:schemeClr>
                </a:solidFill>
              </a:rPr>
              <a:t>السعيدة هي المواكبة لنمط الحياة الحديث في الملبس والمأكل والتي تعيش في تمدن وبحبوحة (وردت صورة واحدة فقط ظهرت فيها امرأة محجبة في كل كتب التربية الوطنية وعلم الإجتماع)</a:t>
            </a:r>
          </a:p>
          <a:p>
            <a:pPr lvl="1" algn="r" rtl="1">
              <a:buClr>
                <a:schemeClr val="accent2">
                  <a:lumMod val="75000"/>
                </a:schemeClr>
              </a:buClr>
            </a:pPr>
            <a:r>
              <a:rPr lang="ar-LB" sz="2800" dirty="0">
                <a:solidFill>
                  <a:schemeClr val="accent1">
                    <a:lumMod val="50000"/>
                  </a:schemeClr>
                </a:solidFill>
              </a:rPr>
              <a:t>المرأة والأولاد يتمتعون بحقوقهم في الحرية واتخاذ القرارات </a:t>
            </a:r>
            <a:r>
              <a:rPr lang="ar-LB" sz="2800" dirty="0" smtClean="0">
                <a:solidFill>
                  <a:schemeClr val="accent1">
                    <a:lumMod val="50000"/>
                  </a:schemeClr>
                </a:solidFill>
              </a:rPr>
              <a:t>(ركزت بعض المستندات على الربط </a:t>
            </a:r>
            <a:r>
              <a:rPr lang="ar-LB" sz="2800" dirty="0">
                <a:solidFill>
                  <a:schemeClr val="accent1">
                    <a:lumMod val="50000"/>
                  </a:schemeClr>
                </a:solidFill>
              </a:rPr>
              <a:t>بين الحياة التقليدية والقروية </a:t>
            </a:r>
            <a:r>
              <a:rPr lang="ar-LB" sz="2800" dirty="0" smtClean="0">
                <a:solidFill>
                  <a:schemeClr val="accent1">
                    <a:lumMod val="50000"/>
                  </a:schemeClr>
                </a:solidFill>
              </a:rPr>
              <a:t>وبين استغلال </a:t>
            </a:r>
            <a:r>
              <a:rPr lang="ar-LB" sz="2800" dirty="0">
                <a:solidFill>
                  <a:schemeClr val="accent1">
                    <a:lumMod val="50000"/>
                  </a:schemeClr>
                </a:solidFill>
              </a:rPr>
              <a:t>المرأة وتعنيفها</a:t>
            </a:r>
            <a:r>
              <a:rPr lang="ar-LB" sz="2800" dirty="0" smtClean="0">
                <a:solidFill>
                  <a:schemeClr val="accent1">
                    <a:lumMod val="50000"/>
                  </a:schemeClr>
                </a:solidFill>
              </a:rPr>
              <a:t>)</a:t>
            </a:r>
          </a:p>
          <a:p>
            <a:pPr lvl="1" algn="r" rtl="1">
              <a:buClr>
                <a:schemeClr val="accent2">
                  <a:lumMod val="75000"/>
                </a:schemeClr>
              </a:buClr>
            </a:pPr>
            <a:r>
              <a:rPr lang="ar-LB" sz="2800" dirty="0" smtClean="0">
                <a:solidFill>
                  <a:schemeClr val="accent1">
                    <a:lumMod val="50000"/>
                  </a:schemeClr>
                </a:solidFill>
              </a:rPr>
              <a:t>الحرية الشخصية محفوظة وحل الخلافات يتم عبر الحوار وبطريقة ديمقراطية </a:t>
            </a:r>
            <a:endParaRPr lang="ar-LB" sz="2800" dirty="0">
              <a:solidFill>
                <a:schemeClr val="accent1">
                  <a:lumMod val="50000"/>
                </a:schemeClr>
              </a:solidFill>
            </a:endParaRPr>
          </a:p>
          <a:p>
            <a:pPr marL="228600" lvl="1" algn="r" rtl="1">
              <a:spcBef>
                <a:spcPts val="1000"/>
              </a:spcBef>
            </a:pPr>
            <a:endParaRPr lang="ar-LB" sz="2800" dirty="0" smtClean="0"/>
          </a:p>
        </p:txBody>
      </p:sp>
    </p:spTree>
    <p:extLst>
      <p:ext uri="{BB962C8B-B14F-4D97-AF65-F5344CB8AC3E}">
        <p14:creationId xmlns="" xmlns:p14="http://schemas.microsoft.com/office/powerpoint/2010/main" val="1122826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3361"/>
            <a:ext cx="10515600" cy="1082039"/>
          </a:xfrm>
        </p:spPr>
        <p:txBody>
          <a:bodyPr>
            <a:normAutofit fontScale="90000"/>
          </a:bodyPr>
          <a:lstStyle/>
          <a:p>
            <a:pPr algn="ctr" rtl="1"/>
            <a:r>
              <a:rPr lang="ar-LB" b="1" dirty="0" smtClean="0">
                <a:solidFill>
                  <a:schemeClr val="accent2">
                    <a:lumMod val="75000"/>
                  </a:schemeClr>
                </a:solidFill>
              </a:rPr>
              <a:t>نموذج عن التوجهات(ذات الصلة) التي تبنيها المناهج</a:t>
            </a:r>
            <a:r>
              <a:rPr lang="ar-LB" b="1" dirty="0">
                <a:solidFill>
                  <a:schemeClr val="accent2">
                    <a:lumMod val="75000"/>
                  </a:schemeClr>
                </a:solidFill>
              </a:rPr>
              <a:t/>
            </a:r>
            <a:br>
              <a:rPr lang="ar-LB" b="1" dirty="0">
                <a:solidFill>
                  <a:schemeClr val="accent2">
                    <a:lumMod val="75000"/>
                  </a:schemeClr>
                </a:solidFill>
              </a:rPr>
            </a:br>
            <a:r>
              <a:rPr lang="ar-LB" b="1" dirty="0">
                <a:solidFill>
                  <a:schemeClr val="accent2">
                    <a:lumMod val="75000"/>
                  </a:schemeClr>
                </a:solidFill>
              </a:rPr>
              <a:t>أ</a:t>
            </a:r>
            <a:r>
              <a:rPr lang="ar-LB" b="1" dirty="0" smtClean="0">
                <a:solidFill>
                  <a:schemeClr val="accent2">
                    <a:lumMod val="75000"/>
                  </a:schemeClr>
                </a:solidFill>
              </a:rPr>
              <a:t>مثلة من كتب التربية الوطنية</a:t>
            </a:r>
            <a:endParaRPr lang="en-US" b="1" dirty="0">
              <a:solidFill>
                <a:schemeClr val="accent2">
                  <a:lumMod val="75000"/>
                </a:schemeClr>
              </a:solidFill>
            </a:endParaRPr>
          </a:p>
        </p:txBody>
      </p:sp>
      <p:sp>
        <p:nvSpPr>
          <p:cNvPr id="3" name="Content Placeholder 2"/>
          <p:cNvSpPr>
            <a:spLocks noGrp="1"/>
          </p:cNvSpPr>
          <p:nvPr>
            <p:ph idx="1"/>
          </p:nvPr>
        </p:nvSpPr>
        <p:spPr>
          <a:xfrm>
            <a:off x="213360" y="1554480"/>
            <a:ext cx="11795760" cy="5303520"/>
          </a:xfrm>
        </p:spPr>
        <p:txBody>
          <a:bodyPr>
            <a:normAutofit/>
          </a:bodyPr>
          <a:lstStyle/>
          <a:p>
            <a:pPr algn="r" rtl="1">
              <a:buClr>
                <a:schemeClr val="accent2">
                  <a:lumMod val="75000"/>
                </a:schemeClr>
              </a:buClr>
            </a:pPr>
            <a:r>
              <a:rPr lang="ar-LB" dirty="0" smtClean="0">
                <a:solidFill>
                  <a:schemeClr val="accent1">
                    <a:lumMod val="50000"/>
                  </a:schemeClr>
                </a:solidFill>
              </a:rPr>
              <a:t>ضرورة  تعلم المرأة وانخراطها في سوق العمل( 9 أ)</a:t>
            </a:r>
          </a:p>
          <a:p>
            <a:pPr algn="r" rtl="1">
              <a:buClr>
                <a:schemeClr val="accent2">
                  <a:lumMod val="75000"/>
                </a:schemeClr>
              </a:buClr>
            </a:pPr>
            <a:r>
              <a:rPr lang="ar-LB" dirty="0" smtClean="0">
                <a:solidFill>
                  <a:schemeClr val="accent1">
                    <a:lumMod val="50000"/>
                  </a:schemeClr>
                </a:solidFill>
              </a:rPr>
              <a:t> تحرر المرأة منوط باستقلالها الإقتصادي( 1 ث)</a:t>
            </a:r>
          </a:p>
          <a:p>
            <a:pPr algn="r" rtl="1">
              <a:buClr>
                <a:schemeClr val="accent2">
                  <a:lumMod val="75000"/>
                </a:schemeClr>
              </a:buClr>
            </a:pPr>
            <a:r>
              <a:rPr lang="ar-LB" dirty="0" smtClean="0">
                <a:solidFill>
                  <a:schemeClr val="accent1">
                    <a:lumMod val="50000"/>
                  </a:schemeClr>
                </a:solidFill>
              </a:rPr>
              <a:t>أهمية الإلتزام بالإتفاقات الدولية في سبيل اللحوق بالمجتمعات المتحضرة ( 8 أ)</a:t>
            </a:r>
          </a:p>
          <a:p>
            <a:pPr algn="r" rtl="1">
              <a:buClr>
                <a:schemeClr val="accent2">
                  <a:lumMod val="75000"/>
                </a:schemeClr>
              </a:buClr>
            </a:pPr>
            <a:r>
              <a:rPr lang="ar-LB" dirty="0" smtClean="0">
                <a:solidFill>
                  <a:schemeClr val="accent1">
                    <a:lumMod val="50000"/>
                  </a:schemeClr>
                </a:solidFill>
              </a:rPr>
              <a:t>التأكيد على علاقة رفاهية الأسرة بتحديد النسل( 9 أ)</a:t>
            </a:r>
          </a:p>
          <a:p>
            <a:pPr algn="r" rtl="1">
              <a:buClr>
                <a:schemeClr val="accent2">
                  <a:lumMod val="75000"/>
                </a:schemeClr>
              </a:buClr>
            </a:pPr>
            <a:r>
              <a:rPr lang="ar-LB" dirty="0" smtClean="0">
                <a:solidFill>
                  <a:schemeClr val="accent1">
                    <a:lumMod val="50000"/>
                  </a:schemeClr>
                </a:solidFill>
              </a:rPr>
              <a:t>التزايد</a:t>
            </a:r>
            <a:r>
              <a:rPr lang="ar-LB" dirty="0">
                <a:solidFill>
                  <a:schemeClr val="accent1">
                    <a:lumMod val="50000"/>
                  </a:schemeClr>
                </a:solidFill>
              </a:rPr>
              <a:t> </a:t>
            </a:r>
            <a:r>
              <a:rPr lang="ar-LB" dirty="0" smtClean="0">
                <a:solidFill>
                  <a:schemeClr val="accent1">
                    <a:lumMod val="50000"/>
                  </a:schemeClr>
                </a:solidFill>
              </a:rPr>
              <a:t>السكاني يسهم في تطوير اقتصاد الدول الصناعية ولكنه يعيق تقدم الدول النامية ( 9 أ)</a:t>
            </a:r>
          </a:p>
          <a:p>
            <a:pPr algn="r" rtl="1">
              <a:buClr>
                <a:schemeClr val="accent2">
                  <a:lumMod val="75000"/>
                </a:schemeClr>
              </a:buClr>
            </a:pPr>
            <a:r>
              <a:rPr lang="ar-LB" dirty="0">
                <a:solidFill>
                  <a:schemeClr val="accent1">
                    <a:lumMod val="50000"/>
                  </a:schemeClr>
                </a:solidFill>
              </a:rPr>
              <a:t>لا أحد يملك الحقيقة </a:t>
            </a:r>
            <a:r>
              <a:rPr lang="ar-LB" dirty="0" smtClean="0">
                <a:solidFill>
                  <a:schemeClr val="accent1">
                    <a:lumMod val="50000"/>
                  </a:schemeClr>
                </a:solidFill>
              </a:rPr>
              <a:t>، لذا يجب حل النزاعات كلها بالطريقة الديمقراطية ( 8 أ)</a:t>
            </a:r>
          </a:p>
          <a:p>
            <a:pPr algn="r" rtl="1">
              <a:buClr>
                <a:schemeClr val="accent2">
                  <a:lumMod val="75000"/>
                </a:schemeClr>
              </a:buClr>
            </a:pPr>
            <a:r>
              <a:rPr lang="ar-LB" dirty="0" smtClean="0">
                <a:solidFill>
                  <a:schemeClr val="accent1">
                    <a:lumMod val="50000"/>
                  </a:schemeClr>
                </a:solidFill>
              </a:rPr>
              <a:t>الحفاظ على الروابط العائلية يجب الا يكون على حساب استقلالية الأفراد الذاتية ( 8 أ)</a:t>
            </a:r>
          </a:p>
          <a:p>
            <a:pPr algn="r" rtl="1">
              <a:buClr>
                <a:schemeClr val="accent2">
                  <a:lumMod val="75000"/>
                </a:schemeClr>
              </a:buClr>
            </a:pPr>
            <a:r>
              <a:rPr lang="ar-LB" dirty="0" smtClean="0">
                <a:solidFill>
                  <a:schemeClr val="accent1">
                    <a:lumMod val="50000"/>
                  </a:schemeClr>
                </a:solidFill>
              </a:rPr>
              <a:t>الإجهاض مقبول في القوانين الدولية وإن كان ما زال محرما في الشرائع الدينية ( 1 ث)</a:t>
            </a:r>
          </a:p>
          <a:p>
            <a:pPr algn="r" rtl="1">
              <a:buClr>
                <a:schemeClr val="accent2">
                  <a:lumMod val="75000"/>
                </a:schemeClr>
              </a:buClr>
            </a:pPr>
            <a:r>
              <a:rPr lang="ar-LB" dirty="0" smtClean="0">
                <a:solidFill>
                  <a:schemeClr val="accent1">
                    <a:lumMod val="50000"/>
                  </a:schemeClr>
                </a:solidFill>
              </a:rPr>
              <a:t>الانجاب لم يعد قراراً شخصياً بل أضحى شأناً اجتماعياً يخضع لسياسة سكانية تنموية تقررها الأسرة والمجتمع معاً( 1 ث)</a:t>
            </a:r>
          </a:p>
          <a:p>
            <a:pPr algn="r" rtl="1"/>
            <a:endParaRPr lang="ar-LB" dirty="0" smtClean="0"/>
          </a:p>
          <a:p>
            <a:pPr marL="0" indent="0" algn="r" rtl="1">
              <a:buNone/>
            </a:pPr>
            <a:endParaRPr lang="en-US" dirty="0" smtClean="0"/>
          </a:p>
          <a:p>
            <a:pPr marL="0" indent="0" algn="r" rtl="1">
              <a:buNone/>
            </a:pPr>
            <a:endParaRPr lang="en-US" dirty="0" smtClean="0"/>
          </a:p>
          <a:p>
            <a:pPr marL="0" indent="0" algn="r" rtl="1">
              <a:buNone/>
            </a:pPr>
            <a:endParaRPr lang="en-US" dirty="0" smtClean="0"/>
          </a:p>
          <a:p>
            <a:pPr algn="r" rtl="1"/>
            <a:endParaRPr lang="ar-LB" dirty="0" smtClean="0"/>
          </a:p>
        </p:txBody>
      </p:sp>
    </p:spTree>
    <p:extLst>
      <p:ext uri="{BB962C8B-B14F-4D97-AF65-F5344CB8AC3E}">
        <p14:creationId xmlns="" xmlns:p14="http://schemas.microsoft.com/office/powerpoint/2010/main" val="1533220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64919"/>
          </a:xfrm>
        </p:spPr>
        <p:txBody>
          <a:bodyPr>
            <a:noAutofit/>
          </a:bodyPr>
          <a:lstStyle/>
          <a:p>
            <a:pPr algn="ctr" rtl="1"/>
            <a:r>
              <a:rPr lang="ar-LB" sz="4800" b="1" dirty="0" smtClean="0">
                <a:solidFill>
                  <a:schemeClr val="accent2">
                    <a:lumMod val="75000"/>
                  </a:schemeClr>
                </a:solidFill>
              </a:rPr>
              <a:t>امثلة من كتب علم الإجتماع</a:t>
            </a:r>
            <a:br>
              <a:rPr lang="ar-LB" sz="4800" b="1" dirty="0" smtClean="0">
                <a:solidFill>
                  <a:schemeClr val="accent2">
                    <a:lumMod val="75000"/>
                  </a:schemeClr>
                </a:solidFill>
              </a:rPr>
            </a:br>
            <a:r>
              <a:rPr lang="ar-LB" sz="4000" b="1" dirty="0" smtClean="0">
                <a:solidFill>
                  <a:schemeClr val="accent2">
                    <a:lumMod val="75000"/>
                  </a:schemeClr>
                </a:solidFill>
              </a:rPr>
              <a:t>(صف 1 ث)</a:t>
            </a:r>
            <a:endParaRPr lang="en-US" sz="4000" b="1" dirty="0">
              <a:solidFill>
                <a:schemeClr val="accent2">
                  <a:lumMod val="75000"/>
                </a:schemeClr>
              </a:solidFill>
            </a:endParaRPr>
          </a:p>
        </p:txBody>
      </p:sp>
      <p:sp>
        <p:nvSpPr>
          <p:cNvPr id="3" name="Content Placeholder 2"/>
          <p:cNvSpPr>
            <a:spLocks noGrp="1"/>
          </p:cNvSpPr>
          <p:nvPr>
            <p:ph idx="1"/>
          </p:nvPr>
        </p:nvSpPr>
        <p:spPr>
          <a:xfrm>
            <a:off x="259080" y="1463040"/>
            <a:ext cx="11689080" cy="5394960"/>
          </a:xfrm>
        </p:spPr>
        <p:txBody>
          <a:bodyPr>
            <a:normAutofit lnSpcReduction="10000"/>
          </a:bodyPr>
          <a:lstStyle/>
          <a:p>
            <a:pPr algn="r" rtl="1">
              <a:buClr>
                <a:schemeClr val="accent2">
                  <a:lumMod val="75000"/>
                </a:schemeClr>
              </a:buClr>
            </a:pPr>
            <a:r>
              <a:rPr lang="ar-LB" b="1" dirty="0" smtClean="0">
                <a:solidFill>
                  <a:schemeClr val="accent1">
                    <a:lumMod val="50000"/>
                  </a:schemeClr>
                </a:solidFill>
              </a:rPr>
              <a:t>ورد في الدرس الثاني من المحورالرابع «الجماعات» </a:t>
            </a:r>
            <a:r>
              <a:rPr lang="ar-LB" dirty="0" smtClean="0">
                <a:solidFill>
                  <a:schemeClr val="accent1">
                    <a:lumMod val="50000"/>
                  </a:schemeClr>
                </a:solidFill>
              </a:rPr>
              <a:t>، أن الأسرة الحديثة أسرة :</a:t>
            </a:r>
          </a:p>
          <a:p>
            <a:pPr lvl="1" algn="r" rtl="1">
              <a:buClr>
                <a:schemeClr val="accent2">
                  <a:lumMod val="75000"/>
                </a:schemeClr>
              </a:buClr>
            </a:pPr>
            <a:r>
              <a:rPr lang="ar-LB" sz="2800" dirty="0" smtClean="0">
                <a:solidFill>
                  <a:schemeClr val="accent1">
                    <a:lumMod val="50000"/>
                  </a:schemeClr>
                </a:solidFill>
              </a:rPr>
              <a:t>لم يعد الإنجاب هو وظيفتها الأساسية</a:t>
            </a:r>
          </a:p>
          <a:p>
            <a:pPr lvl="1" algn="r" rtl="1">
              <a:buClr>
                <a:schemeClr val="accent2">
                  <a:lumMod val="75000"/>
                </a:schemeClr>
              </a:buClr>
            </a:pPr>
            <a:r>
              <a:rPr lang="ar-LB" sz="2800" dirty="0" smtClean="0">
                <a:solidFill>
                  <a:schemeClr val="accent1">
                    <a:lumMod val="50000"/>
                  </a:schemeClr>
                </a:solidFill>
              </a:rPr>
              <a:t>يتمتع جميع افرادها بحقوقهم الفردية (وعلى رأسها الإستقلال والحرية)</a:t>
            </a:r>
          </a:p>
          <a:p>
            <a:pPr lvl="1" algn="r" rtl="1">
              <a:buClr>
                <a:schemeClr val="accent2">
                  <a:lumMod val="75000"/>
                </a:schemeClr>
              </a:buClr>
            </a:pPr>
            <a:r>
              <a:rPr lang="ar-LB" sz="2800" dirty="0" smtClean="0">
                <a:solidFill>
                  <a:schemeClr val="accent1">
                    <a:lumMod val="50000"/>
                  </a:schemeClr>
                </a:solidFill>
              </a:rPr>
              <a:t>تحسن مركز المرأة والطفل فيها فقد «أصبحت المرأة تعمل وتشارك في الإنفاق والقرار مما أشعرها بقيمتها الإجتماعية </a:t>
            </a:r>
            <a:r>
              <a:rPr lang="ar-LB" sz="2800" dirty="0">
                <a:solidFill>
                  <a:schemeClr val="accent1">
                    <a:lumMod val="50000"/>
                  </a:schemeClr>
                </a:solidFill>
              </a:rPr>
              <a:t>و</a:t>
            </a:r>
            <a:r>
              <a:rPr lang="ar-LB" sz="2800" dirty="0" smtClean="0">
                <a:solidFill>
                  <a:schemeClr val="accent1">
                    <a:lumMod val="50000"/>
                  </a:schemeClr>
                </a:solidFill>
              </a:rPr>
              <a:t>أضعف عبء القيود التي كان يفرضها عليها الرجل حتى اليوم بحجة إعالتها»</a:t>
            </a:r>
          </a:p>
          <a:p>
            <a:pPr algn="r" rtl="1">
              <a:buClr>
                <a:schemeClr val="accent2">
                  <a:lumMod val="75000"/>
                </a:schemeClr>
              </a:buClr>
            </a:pPr>
            <a:r>
              <a:rPr lang="ar-LB" b="1" dirty="0" smtClean="0">
                <a:solidFill>
                  <a:schemeClr val="accent1">
                    <a:lumMod val="50000"/>
                  </a:schemeClr>
                </a:solidFill>
              </a:rPr>
              <a:t>ورد في المحور الثالث «</a:t>
            </a:r>
            <a:r>
              <a:rPr lang="ar-LB" b="1" smtClean="0">
                <a:solidFill>
                  <a:schemeClr val="accent1">
                    <a:lumMod val="50000"/>
                  </a:schemeClr>
                </a:solidFill>
              </a:rPr>
              <a:t>تطور </a:t>
            </a:r>
            <a:r>
              <a:rPr lang="ar-LB" b="1" smtClean="0">
                <a:solidFill>
                  <a:schemeClr val="accent1">
                    <a:lumMod val="50000"/>
                  </a:schemeClr>
                </a:solidFill>
              </a:rPr>
              <a:t>المجتمعات </a:t>
            </a:r>
            <a:r>
              <a:rPr lang="ar-LB" b="1" dirty="0" smtClean="0">
                <a:solidFill>
                  <a:schemeClr val="accent1">
                    <a:lumMod val="50000"/>
                  </a:schemeClr>
                </a:solidFill>
              </a:rPr>
              <a:t>وتغيرها»</a:t>
            </a:r>
            <a:r>
              <a:rPr lang="ar-LB" dirty="0" smtClean="0">
                <a:solidFill>
                  <a:schemeClr val="accent1">
                    <a:lumMod val="50000"/>
                  </a:schemeClr>
                </a:solidFill>
              </a:rPr>
              <a:t> ، أن من أهم سمات المجتمعات الحديثة والمتقدمة :</a:t>
            </a:r>
          </a:p>
          <a:p>
            <a:pPr lvl="1" algn="r" rtl="1">
              <a:buClr>
                <a:schemeClr val="accent2">
                  <a:lumMod val="75000"/>
                </a:schemeClr>
              </a:buClr>
            </a:pPr>
            <a:r>
              <a:rPr lang="ar-LB" sz="2800" dirty="0" smtClean="0">
                <a:solidFill>
                  <a:schemeClr val="accent1">
                    <a:lumMod val="50000"/>
                  </a:schemeClr>
                </a:solidFill>
              </a:rPr>
              <a:t>«تحول الأسرة من الممتدة إلى الأسرة النواتية صغيرة الحجم تمتاز بارتفاع درجة المشاركة بين أفرادها وبتراجع في معيار التمايز في المسؤولية القائم على الجنس»(ص 78)</a:t>
            </a:r>
          </a:p>
          <a:p>
            <a:pPr lvl="1" algn="r" rtl="1">
              <a:buClr>
                <a:schemeClr val="accent2">
                  <a:lumMod val="75000"/>
                </a:schemeClr>
              </a:buClr>
            </a:pPr>
            <a:r>
              <a:rPr lang="ar-LB" sz="2800" dirty="0" smtClean="0">
                <a:solidFill>
                  <a:schemeClr val="accent1">
                    <a:lumMod val="50000"/>
                  </a:schemeClr>
                </a:solidFill>
              </a:rPr>
              <a:t>«تسيطر النزعة الفردية إلى حد كبير على حياة الناس في هذه المجتمعات ويشعر الفرد فيها ، المتمتع بمعظم حقوقه الأساسية بوصفه مواطناً ، أنه سيد نفسه وبأنه مصدر شرعية السلطة وعليها أن تجعله محور اهتمامها»(ص81) </a:t>
            </a:r>
            <a:endParaRPr lang="en-US" sz="2800" dirty="0">
              <a:solidFill>
                <a:schemeClr val="accent1">
                  <a:lumMod val="50000"/>
                </a:schemeClr>
              </a:solidFill>
            </a:endParaRPr>
          </a:p>
        </p:txBody>
      </p:sp>
    </p:spTree>
    <p:extLst>
      <p:ext uri="{BB962C8B-B14F-4D97-AF65-F5344CB8AC3E}">
        <p14:creationId xmlns="" xmlns:p14="http://schemas.microsoft.com/office/powerpoint/2010/main" val="3888788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1980</TotalTime>
  <Words>1197</Words>
  <Application>Microsoft Office PowerPoint</Application>
  <PresentationFormat>Custom</PresentationFormat>
  <Paragraphs>195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«واقع التربية الأسرية في المناهج التعليمية»  </vt:lpstr>
      <vt:lpstr>مدخل</vt:lpstr>
      <vt:lpstr>مسح للعناويين المتعلقة بالأسرة في مادتي التربية الوطنية وعلم الإجتماع أولاً : علم الإجتماع</vt:lpstr>
      <vt:lpstr>مسح للعناويين المتعلقة بالأسرة في مادتي التربية الوطنية وعلم الإجتماع ثانيأً : التربية الوطنية</vt:lpstr>
      <vt:lpstr>مسح للعناويين المتعلقة بالأسرة في مادتي التربية الوطنية وعلم الإجتماع ثانيأً : التربية الوطنية(تابع)</vt:lpstr>
      <vt:lpstr>خلاصة المسح</vt:lpstr>
      <vt:lpstr> في العناوين غير المباشرة (المنهج الخفي)</vt:lpstr>
      <vt:lpstr>نموذج عن التوجهات(ذات الصلة) التي تبنيها المناهج أمثلة من كتب التربية الوطنية</vt:lpstr>
      <vt:lpstr>امثلة من كتب علم الإجتماع (صف 1 ث)</vt:lpstr>
      <vt:lpstr>من التقرير الرسمي الجامع للتقريرين الدوريين الرابع والخامس حول اتفاقية القضاء على جميع اشكال التمييز ضد المرأة </vt:lpstr>
      <vt:lpstr>شبكة ضباط/ ضابطات الإرتكازالجندري!!! </vt:lpstr>
      <vt:lpstr>Slide 12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باسمه تعالى  التربية الأسرية والمناهج التعليمية  في  الرؤية الإسلامية</dc:title>
  <dc:creator>amira borghol</dc:creator>
  <cp:lastModifiedBy>user5</cp:lastModifiedBy>
  <cp:revision>88</cp:revision>
  <dcterms:created xsi:type="dcterms:W3CDTF">2017-05-14T07:25:16Z</dcterms:created>
  <dcterms:modified xsi:type="dcterms:W3CDTF">2017-05-16T09:08:22Z</dcterms:modified>
</cp:coreProperties>
</file>